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64" r:id="rId4"/>
    <p:sldId id="258" r:id="rId5"/>
    <p:sldId id="260" r:id="rId6"/>
    <p:sldId id="259" r:id="rId7"/>
    <p:sldId id="284" r:id="rId8"/>
    <p:sldId id="261" r:id="rId9"/>
    <p:sldId id="276" r:id="rId10"/>
    <p:sldId id="266" r:id="rId11"/>
    <p:sldId id="267" r:id="rId12"/>
    <p:sldId id="268" r:id="rId13"/>
    <p:sldId id="262" r:id="rId14"/>
    <p:sldId id="270" r:id="rId15"/>
    <p:sldId id="269" r:id="rId16"/>
    <p:sldId id="271" r:id="rId17"/>
    <p:sldId id="277" r:id="rId18"/>
    <p:sldId id="272" r:id="rId19"/>
    <p:sldId id="273" r:id="rId20"/>
    <p:sldId id="275" r:id="rId21"/>
    <p:sldId id="274" r:id="rId22"/>
    <p:sldId id="265" r:id="rId23"/>
    <p:sldId id="263" r:id="rId24"/>
    <p:sldId id="278" r:id="rId25"/>
    <p:sldId id="279" r:id="rId26"/>
    <p:sldId id="280" r:id="rId27"/>
    <p:sldId id="281" r:id="rId28"/>
    <p:sldId id="282" r:id="rId29"/>
    <p:sldId id="283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Fife" initials="JF" lastIdx="2" clrIdx="0">
    <p:extLst>
      <p:ext uri="{19B8F6BF-5375-455C-9EA6-DF929625EA0E}">
        <p15:presenceInfo xmlns:p15="http://schemas.microsoft.com/office/powerpoint/2012/main" userId="S::jfife@uga.edu::9557f1ce-358d-4361-9e17-2794c60181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6" autoAdjust="0"/>
    <p:restoredTop sz="94592"/>
  </p:normalViewPr>
  <p:slideViewPr>
    <p:cSldViewPr snapToGrid="0">
      <p:cViewPr varScale="1">
        <p:scale>
          <a:sx n="97" d="100"/>
          <a:sy n="97" d="100"/>
        </p:scale>
        <p:origin x="10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872842-B981-470A-84AD-EBE5BA33114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83CF3F-F7B1-468F-944A-90048F2851E8}">
      <dgm:prSet/>
      <dgm:spPr/>
      <dgm:t>
        <a:bodyPr/>
        <a:lstStyle/>
        <a:p>
          <a:r>
            <a:rPr lang="en-US" b="1" u="sng"/>
            <a:t>Pullet</a:t>
          </a:r>
          <a:r>
            <a:rPr lang="en-US"/>
            <a:t> – a young hen less than one year old</a:t>
          </a:r>
        </a:p>
      </dgm:t>
    </dgm:pt>
    <dgm:pt modelId="{D7306D3C-79E4-45FC-AAF4-29EC8725B95D}" type="parTrans" cxnId="{72E0228A-C682-444D-980A-3750EA79DD5A}">
      <dgm:prSet/>
      <dgm:spPr/>
      <dgm:t>
        <a:bodyPr/>
        <a:lstStyle/>
        <a:p>
          <a:endParaRPr lang="en-US"/>
        </a:p>
      </dgm:t>
    </dgm:pt>
    <dgm:pt modelId="{F1FFEA41-EC7B-44CB-A390-AE11A3D2FBE0}" type="sibTrans" cxnId="{72E0228A-C682-444D-980A-3750EA79DD5A}">
      <dgm:prSet/>
      <dgm:spPr/>
      <dgm:t>
        <a:bodyPr/>
        <a:lstStyle/>
        <a:p>
          <a:endParaRPr lang="en-US"/>
        </a:p>
      </dgm:t>
    </dgm:pt>
    <dgm:pt modelId="{E6A728AD-BE37-4FFE-82BB-9428E11DAECB}">
      <dgm:prSet/>
      <dgm:spPr/>
      <dgm:t>
        <a:bodyPr/>
        <a:lstStyle/>
        <a:p>
          <a:r>
            <a:rPr lang="en-US" b="1" u="sng"/>
            <a:t>Cockerel</a:t>
          </a:r>
          <a:r>
            <a:rPr lang="en-US"/>
            <a:t> – a young rooster</a:t>
          </a:r>
        </a:p>
      </dgm:t>
    </dgm:pt>
    <dgm:pt modelId="{D00BFCF9-5861-4D61-B7DC-1933F1E9FC8F}" type="parTrans" cxnId="{28E16AEA-E45A-4E38-B24F-6E74DA91E4CA}">
      <dgm:prSet/>
      <dgm:spPr/>
      <dgm:t>
        <a:bodyPr/>
        <a:lstStyle/>
        <a:p>
          <a:endParaRPr lang="en-US"/>
        </a:p>
      </dgm:t>
    </dgm:pt>
    <dgm:pt modelId="{1BF62D24-373D-47BC-82B9-99B6CF0C7681}" type="sibTrans" cxnId="{28E16AEA-E45A-4E38-B24F-6E74DA91E4CA}">
      <dgm:prSet/>
      <dgm:spPr/>
      <dgm:t>
        <a:bodyPr/>
        <a:lstStyle/>
        <a:p>
          <a:endParaRPr lang="en-US"/>
        </a:p>
      </dgm:t>
    </dgm:pt>
    <dgm:pt modelId="{103C3531-D04C-40B8-AC57-14BF6E31AFE5}">
      <dgm:prSet/>
      <dgm:spPr/>
      <dgm:t>
        <a:bodyPr/>
        <a:lstStyle/>
        <a:p>
          <a:r>
            <a:rPr lang="en-US" b="1" u="sng"/>
            <a:t>Hen</a:t>
          </a:r>
          <a:r>
            <a:rPr lang="en-US"/>
            <a:t> – a mature female (domestic fowl)</a:t>
          </a:r>
        </a:p>
      </dgm:t>
    </dgm:pt>
    <dgm:pt modelId="{253C5DB2-01D1-46C2-AB41-34A974B91967}" type="parTrans" cxnId="{DB4D3700-FC5C-462E-9F74-91A8885DF821}">
      <dgm:prSet/>
      <dgm:spPr/>
      <dgm:t>
        <a:bodyPr/>
        <a:lstStyle/>
        <a:p>
          <a:endParaRPr lang="en-US"/>
        </a:p>
      </dgm:t>
    </dgm:pt>
    <dgm:pt modelId="{ED4B6911-32F7-44AC-90C5-0A72B391F0D9}" type="sibTrans" cxnId="{DB4D3700-FC5C-462E-9F74-91A8885DF821}">
      <dgm:prSet/>
      <dgm:spPr/>
      <dgm:t>
        <a:bodyPr/>
        <a:lstStyle/>
        <a:p>
          <a:endParaRPr lang="en-US"/>
        </a:p>
      </dgm:t>
    </dgm:pt>
    <dgm:pt modelId="{17DC4FDD-3E69-4960-95E6-FF61DE8FE0A4}">
      <dgm:prSet/>
      <dgm:spPr/>
      <dgm:t>
        <a:bodyPr/>
        <a:lstStyle/>
        <a:p>
          <a:r>
            <a:rPr lang="en-US" b="1" u="sng"/>
            <a:t>Rooster</a:t>
          </a:r>
          <a:r>
            <a:rPr lang="en-US"/>
            <a:t> – a mature male (domestic chicken)</a:t>
          </a:r>
        </a:p>
      </dgm:t>
    </dgm:pt>
    <dgm:pt modelId="{CD8C0328-3F4A-4322-A037-1ADD9441C001}" type="parTrans" cxnId="{42B135D9-CFED-488F-8696-1886E951F1DA}">
      <dgm:prSet/>
      <dgm:spPr/>
      <dgm:t>
        <a:bodyPr/>
        <a:lstStyle/>
        <a:p>
          <a:endParaRPr lang="en-US"/>
        </a:p>
      </dgm:t>
    </dgm:pt>
    <dgm:pt modelId="{9BAEDEB0-E650-4E89-947B-EF0C67FB58E0}" type="sibTrans" cxnId="{42B135D9-CFED-488F-8696-1886E951F1DA}">
      <dgm:prSet/>
      <dgm:spPr/>
      <dgm:t>
        <a:bodyPr/>
        <a:lstStyle/>
        <a:p>
          <a:endParaRPr lang="en-US"/>
        </a:p>
      </dgm:t>
    </dgm:pt>
    <dgm:pt modelId="{86461E1A-ED75-4AB8-A896-166E4361301B}">
      <dgm:prSet/>
      <dgm:spPr/>
      <dgm:t>
        <a:bodyPr/>
        <a:lstStyle/>
        <a:p>
          <a:r>
            <a:rPr lang="en-US" b="1" u="sng" dirty="0"/>
            <a:t>Broiler </a:t>
          </a:r>
          <a:r>
            <a:rPr lang="en-US" dirty="0"/>
            <a:t>– chicken raised for meat.</a:t>
          </a:r>
        </a:p>
      </dgm:t>
    </dgm:pt>
    <dgm:pt modelId="{2FCAB833-849B-40F8-B7A2-76757F519E79}" type="parTrans" cxnId="{54484868-4409-4AD8-B8E2-59DE95693BEA}">
      <dgm:prSet/>
      <dgm:spPr/>
      <dgm:t>
        <a:bodyPr/>
        <a:lstStyle/>
        <a:p>
          <a:endParaRPr lang="en-US"/>
        </a:p>
      </dgm:t>
    </dgm:pt>
    <dgm:pt modelId="{DDBB405C-6718-4C88-9431-0ABB557721A1}" type="sibTrans" cxnId="{54484868-4409-4AD8-B8E2-59DE95693BEA}">
      <dgm:prSet/>
      <dgm:spPr/>
      <dgm:t>
        <a:bodyPr/>
        <a:lstStyle/>
        <a:p>
          <a:endParaRPr lang="en-US"/>
        </a:p>
      </dgm:t>
    </dgm:pt>
    <dgm:pt modelId="{5ECB586E-2025-44D7-837C-7F77AFD75DC0}">
      <dgm:prSet/>
      <dgm:spPr/>
      <dgm:t>
        <a:bodyPr/>
        <a:lstStyle/>
        <a:p>
          <a:r>
            <a:rPr lang="en-US" b="1" u="sng" dirty="0"/>
            <a:t>Broiler Breeder Parents, Grandparents, &amp; Great-Grandparents</a:t>
          </a:r>
          <a:r>
            <a:rPr lang="en-US" b="1" dirty="0"/>
            <a:t> </a:t>
          </a:r>
          <a:r>
            <a:rPr lang="en-US" dirty="0"/>
            <a:t>– the parents, GP, and GGP of the genetic stock</a:t>
          </a:r>
        </a:p>
      </dgm:t>
    </dgm:pt>
    <dgm:pt modelId="{E31DA8C9-0745-49A2-B69E-BE686A76EA4C}" type="parTrans" cxnId="{EC8759B8-B768-4F1D-AD25-A6E19D2D23F9}">
      <dgm:prSet/>
      <dgm:spPr/>
      <dgm:t>
        <a:bodyPr/>
        <a:lstStyle/>
        <a:p>
          <a:endParaRPr lang="en-US"/>
        </a:p>
      </dgm:t>
    </dgm:pt>
    <dgm:pt modelId="{12203907-F626-4F94-996D-E50AF033C8EB}" type="sibTrans" cxnId="{EC8759B8-B768-4F1D-AD25-A6E19D2D23F9}">
      <dgm:prSet/>
      <dgm:spPr/>
      <dgm:t>
        <a:bodyPr/>
        <a:lstStyle/>
        <a:p>
          <a:endParaRPr lang="en-US"/>
        </a:p>
      </dgm:t>
    </dgm:pt>
    <dgm:pt modelId="{EB2A9697-233A-F146-A172-C288B1A27E00}" type="pres">
      <dgm:prSet presAssocID="{F6872842-B981-470A-84AD-EBE5BA33114C}" presName="diagram" presStyleCnt="0">
        <dgm:presLayoutVars>
          <dgm:dir/>
          <dgm:resizeHandles val="exact"/>
        </dgm:presLayoutVars>
      </dgm:prSet>
      <dgm:spPr/>
    </dgm:pt>
    <dgm:pt modelId="{C5780BFB-FBC3-B246-B140-35045206B11C}" type="pres">
      <dgm:prSet presAssocID="{BD83CF3F-F7B1-468F-944A-90048F2851E8}" presName="node" presStyleLbl="node1" presStyleIdx="0" presStyleCnt="6">
        <dgm:presLayoutVars>
          <dgm:bulletEnabled val="1"/>
        </dgm:presLayoutVars>
      </dgm:prSet>
      <dgm:spPr/>
    </dgm:pt>
    <dgm:pt modelId="{0CE2AE07-79A2-E64A-87E5-68B64A03A49E}" type="pres">
      <dgm:prSet presAssocID="{F1FFEA41-EC7B-44CB-A390-AE11A3D2FBE0}" presName="sibTrans" presStyleCnt="0"/>
      <dgm:spPr/>
    </dgm:pt>
    <dgm:pt modelId="{27C4A5BB-F48A-6749-8205-2EF1D5900D72}" type="pres">
      <dgm:prSet presAssocID="{E6A728AD-BE37-4FFE-82BB-9428E11DAECB}" presName="node" presStyleLbl="node1" presStyleIdx="1" presStyleCnt="6">
        <dgm:presLayoutVars>
          <dgm:bulletEnabled val="1"/>
        </dgm:presLayoutVars>
      </dgm:prSet>
      <dgm:spPr/>
    </dgm:pt>
    <dgm:pt modelId="{154BB6A4-67E7-1C48-977D-ED28FC7230DB}" type="pres">
      <dgm:prSet presAssocID="{1BF62D24-373D-47BC-82B9-99B6CF0C7681}" presName="sibTrans" presStyleCnt="0"/>
      <dgm:spPr/>
    </dgm:pt>
    <dgm:pt modelId="{583BAFD3-EEF0-2D49-98F2-3A64126EBF15}" type="pres">
      <dgm:prSet presAssocID="{103C3531-D04C-40B8-AC57-14BF6E31AFE5}" presName="node" presStyleLbl="node1" presStyleIdx="2" presStyleCnt="6">
        <dgm:presLayoutVars>
          <dgm:bulletEnabled val="1"/>
        </dgm:presLayoutVars>
      </dgm:prSet>
      <dgm:spPr/>
    </dgm:pt>
    <dgm:pt modelId="{9F17D78F-D777-3941-BCF6-FA93026C222B}" type="pres">
      <dgm:prSet presAssocID="{ED4B6911-32F7-44AC-90C5-0A72B391F0D9}" presName="sibTrans" presStyleCnt="0"/>
      <dgm:spPr/>
    </dgm:pt>
    <dgm:pt modelId="{A2489F91-B272-2E43-9FED-515BD13AEEF4}" type="pres">
      <dgm:prSet presAssocID="{17DC4FDD-3E69-4960-95E6-FF61DE8FE0A4}" presName="node" presStyleLbl="node1" presStyleIdx="3" presStyleCnt="6">
        <dgm:presLayoutVars>
          <dgm:bulletEnabled val="1"/>
        </dgm:presLayoutVars>
      </dgm:prSet>
      <dgm:spPr/>
    </dgm:pt>
    <dgm:pt modelId="{619C8867-292E-2849-85EC-C1598E40A058}" type="pres">
      <dgm:prSet presAssocID="{9BAEDEB0-E650-4E89-947B-EF0C67FB58E0}" presName="sibTrans" presStyleCnt="0"/>
      <dgm:spPr/>
    </dgm:pt>
    <dgm:pt modelId="{0414E75B-BEE2-F641-938C-162BA220EE0B}" type="pres">
      <dgm:prSet presAssocID="{86461E1A-ED75-4AB8-A896-166E4361301B}" presName="node" presStyleLbl="node1" presStyleIdx="4" presStyleCnt="6">
        <dgm:presLayoutVars>
          <dgm:bulletEnabled val="1"/>
        </dgm:presLayoutVars>
      </dgm:prSet>
      <dgm:spPr/>
    </dgm:pt>
    <dgm:pt modelId="{CE7ACB5F-09C3-2E4F-80FF-531E227513D5}" type="pres">
      <dgm:prSet presAssocID="{DDBB405C-6718-4C88-9431-0ABB557721A1}" presName="sibTrans" presStyleCnt="0"/>
      <dgm:spPr/>
    </dgm:pt>
    <dgm:pt modelId="{3EB6AF22-666D-A448-9B4C-A2CABA343FE9}" type="pres">
      <dgm:prSet presAssocID="{5ECB586E-2025-44D7-837C-7F77AFD75DC0}" presName="node" presStyleLbl="node1" presStyleIdx="5" presStyleCnt="6">
        <dgm:presLayoutVars>
          <dgm:bulletEnabled val="1"/>
        </dgm:presLayoutVars>
      </dgm:prSet>
      <dgm:spPr/>
    </dgm:pt>
  </dgm:ptLst>
  <dgm:cxnLst>
    <dgm:cxn modelId="{DB4D3700-FC5C-462E-9F74-91A8885DF821}" srcId="{F6872842-B981-470A-84AD-EBE5BA33114C}" destId="{103C3531-D04C-40B8-AC57-14BF6E31AFE5}" srcOrd="2" destOrd="0" parTransId="{253C5DB2-01D1-46C2-AB41-34A974B91967}" sibTransId="{ED4B6911-32F7-44AC-90C5-0A72B391F0D9}"/>
    <dgm:cxn modelId="{D916ED05-F493-3C45-B047-BAE633789944}" type="presOf" srcId="{86461E1A-ED75-4AB8-A896-166E4361301B}" destId="{0414E75B-BEE2-F641-938C-162BA220EE0B}" srcOrd="0" destOrd="0" presId="urn:microsoft.com/office/officeart/2005/8/layout/default"/>
    <dgm:cxn modelId="{DEE54448-2575-5447-86CC-A5A0BD06065E}" type="presOf" srcId="{103C3531-D04C-40B8-AC57-14BF6E31AFE5}" destId="{583BAFD3-EEF0-2D49-98F2-3A64126EBF15}" srcOrd="0" destOrd="0" presId="urn:microsoft.com/office/officeart/2005/8/layout/default"/>
    <dgm:cxn modelId="{4046BC55-B3E4-9B4B-A91C-478B441F029B}" type="presOf" srcId="{17DC4FDD-3E69-4960-95E6-FF61DE8FE0A4}" destId="{A2489F91-B272-2E43-9FED-515BD13AEEF4}" srcOrd="0" destOrd="0" presId="urn:microsoft.com/office/officeart/2005/8/layout/default"/>
    <dgm:cxn modelId="{03F1FF58-B323-A643-BD4A-65A16482FCBE}" type="presOf" srcId="{F6872842-B981-470A-84AD-EBE5BA33114C}" destId="{EB2A9697-233A-F146-A172-C288B1A27E00}" srcOrd="0" destOrd="0" presId="urn:microsoft.com/office/officeart/2005/8/layout/default"/>
    <dgm:cxn modelId="{54484868-4409-4AD8-B8E2-59DE95693BEA}" srcId="{F6872842-B981-470A-84AD-EBE5BA33114C}" destId="{86461E1A-ED75-4AB8-A896-166E4361301B}" srcOrd="4" destOrd="0" parTransId="{2FCAB833-849B-40F8-B7A2-76757F519E79}" sibTransId="{DDBB405C-6718-4C88-9431-0ABB557721A1}"/>
    <dgm:cxn modelId="{A95AB072-6E66-6949-A56F-2004A5A1C31D}" type="presOf" srcId="{BD83CF3F-F7B1-468F-944A-90048F2851E8}" destId="{C5780BFB-FBC3-B246-B140-35045206B11C}" srcOrd="0" destOrd="0" presId="urn:microsoft.com/office/officeart/2005/8/layout/default"/>
    <dgm:cxn modelId="{72E0228A-C682-444D-980A-3750EA79DD5A}" srcId="{F6872842-B981-470A-84AD-EBE5BA33114C}" destId="{BD83CF3F-F7B1-468F-944A-90048F2851E8}" srcOrd="0" destOrd="0" parTransId="{D7306D3C-79E4-45FC-AAF4-29EC8725B95D}" sibTransId="{F1FFEA41-EC7B-44CB-A390-AE11A3D2FBE0}"/>
    <dgm:cxn modelId="{18121697-3EC0-3642-BD0C-FC6C2457FAEA}" type="presOf" srcId="{5ECB586E-2025-44D7-837C-7F77AFD75DC0}" destId="{3EB6AF22-666D-A448-9B4C-A2CABA343FE9}" srcOrd="0" destOrd="0" presId="urn:microsoft.com/office/officeart/2005/8/layout/default"/>
    <dgm:cxn modelId="{EC8759B8-B768-4F1D-AD25-A6E19D2D23F9}" srcId="{F6872842-B981-470A-84AD-EBE5BA33114C}" destId="{5ECB586E-2025-44D7-837C-7F77AFD75DC0}" srcOrd="5" destOrd="0" parTransId="{E31DA8C9-0745-49A2-B69E-BE686A76EA4C}" sibTransId="{12203907-F626-4F94-996D-E50AF033C8EB}"/>
    <dgm:cxn modelId="{42B135D9-CFED-488F-8696-1886E951F1DA}" srcId="{F6872842-B981-470A-84AD-EBE5BA33114C}" destId="{17DC4FDD-3E69-4960-95E6-FF61DE8FE0A4}" srcOrd="3" destOrd="0" parTransId="{CD8C0328-3F4A-4322-A037-1ADD9441C001}" sibTransId="{9BAEDEB0-E650-4E89-947B-EF0C67FB58E0}"/>
    <dgm:cxn modelId="{E08919E1-3FC6-4346-BC4E-87252B0A86B0}" type="presOf" srcId="{E6A728AD-BE37-4FFE-82BB-9428E11DAECB}" destId="{27C4A5BB-F48A-6749-8205-2EF1D5900D72}" srcOrd="0" destOrd="0" presId="urn:microsoft.com/office/officeart/2005/8/layout/default"/>
    <dgm:cxn modelId="{28E16AEA-E45A-4E38-B24F-6E74DA91E4CA}" srcId="{F6872842-B981-470A-84AD-EBE5BA33114C}" destId="{E6A728AD-BE37-4FFE-82BB-9428E11DAECB}" srcOrd="1" destOrd="0" parTransId="{D00BFCF9-5861-4D61-B7DC-1933F1E9FC8F}" sibTransId="{1BF62D24-373D-47BC-82B9-99B6CF0C7681}"/>
    <dgm:cxn modelId="{9406AA89-5B7A-6B48-A9EA-F5208B994AB6}" type="presParOf" srcId="{EB2A9697-233A-F146-A172-C288B1A27E00}" destId="{C5780BFB-FBC3-B246-B140-35045206B11C}" srcOrd="0" destOrd="0" presId="urn:microsoft.com/office/officeart/2005/8/layout/default"/>
    <dgm:cxn modelId="{62B2B7F3-76CD-5349-A9FA-8015264E9DE9}" type="presParOf" srcId="{EB2A9697-233A-F146-A172-C288B1A27E00}" destId="{0CE2AE07-79A2-E64A-87E5-68B64A03A49E}" srcOrd="1" destOrd="0" presId="urn:microsoft.com/office/officeart/2005/8/layout/default"/>
    <dgm:cxn modelId="{40743303-50D8-8046-83D8-6A5116E0F982}" type="presParOf" srcId="{EB2A9697-233A-F146-A172-C288B1A27E00}" destId="{27C4A5BB-F48A-6749-8205-2EF1D5900D72}" srcOrd="2" destOrd="0" presId="urn:microsoft.com/office/officeart/2005/8/layout/default"/>
    <dgm:cxn modelId="{CC7C9502-F6DD-E143-81A0-879519C0BE13}" type="presParOf" srcId="{EB2A9697-233A-F146-A172-C288B1A27E00}" destId="{154BB6A4-67E7-1C48-977D-ED28FC7230DB}" srcOrd="3" destOrd="0" presId="urn:microsoft.com/office/officeart/2005/8/layout/default"/>
    <dgm:cxn modelId="{D2A4F9B9-8B27-3445-B1F9-ECB529CDBBF4}" type="presParOf" srcId="{EB2A9697-233A-F146-A172-C288B1A27E00}" destId="{583BAFD3-EEF0-2D49-98F2-3A64126EBF15}" srcOrd="4" destOrd="0" presId="urn:microsoft.com/office/officeart/2005/8/layout/default"/>
    <dgm:cxn modelId="{7275AE29-B206-C74D-8473-715DB73BAEF4}" type="presParOf" srcId="{EB2A9697-233A-F146-A172-C288B1A27E00}" destId="{9F17D78F-D777-3941-BCF6-FA93026C222B}" srcOrd="5" destOrd="0" presId="urn:microsoft.com/office/officeart/2005/8/layout/default"/>
    <dgm:cxn modelId="{AADA3B24-DE26-FF44-9D06-BB830678FA05}" type="presParOf" srcId="{EB2A9697-233A-F146-A172-C288B1A27E00}" destId="{A2489F91-B272-2E43-9FED-515BD13AEEF4}" srcOrd="6" destOrd="0" presId="urn:microsoft.com/office/officeart/2005/8/layout/default"/>
    <dgm:cxn modelId="{CF6691BF-5A9C-7240-8BD9-0C4E711475AB}" type="presParOf" srcId="{EB2A9697-233A-F146-A172-C288B1A27E00}" destId="{619C8867-292E-2849-85EC-C1598E40A058}" srcOrd="7" destOrd="0" presId="urn:microsoft.com/office/officeart/2005/8/layout/default"/>
    <dgm:cxn modelId="{9B5EEC89-1301-E147-A9F7-E87D50F9F4ED}" type="presParOf" srcId="{EB2A9697-233A-F146-A172-C288B1A27E00}" destId="{0414E75B-BEE2-F641-938C-162BA220EE0B}" srcOrd="8" destOrd="0" presId="urn:microsoft.com/office/officeart/2005/8/layout/default"/>
    <dgm:cxn modelId="{70918264-CA5F-1D4E-9633-23AC9E7ECBB5}" type="presParOf" srcId="{EB2A9697-233A-F146-A172-C288B1A27E00}" destId="{CE7ACB5F-09C3-2E4F-80FF-531E227513D5}" srcOrd="9" destOrd="0" presId="urn:microsoft.com/office/officeart/2005/8/layout/default"/>
    <dgm:cxn modelId="{35CF5B50-F386-CE47-81F2-6902526C544B}" type="presParOf" srcId="{EB2A9697-233A-F146-A172-C288B1A27E00}" destId="{3EB6AF22-666D-A448-9B4C-A2CABA343FE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FB3B33-6FE7-4EC4-8A3A-F4CF8C8EE69F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C2353A6-6845-4FC8-9048-D7BD38EAB1D5}">
      <dgm:prSet/>
      <dgm:spPr/>
      <dgm:t>
        <a:bodyPr/>
        <a:lstStyle/>
        <a:p>
          <a:r>
            <a:rPr lang="en-US"/>
            <a:t>Birds must be near adult body weight and age at time of photostimulation</a:t>
          </a:r>
        </a:p>
      </dgm:t>
    </dgm:pt>
    <dgm:pt modelId="{EA08EC9D-878B-467F-BD98-0A6D56481627}" type="parTrans" cxnId="{07B198E3-8A10-47DC-A2B7-106D72F108B7}">
      <dgm:prSet/>
      <dgm:spPr/>
      <dgm:t>
        <a:bodyPr/>
        <a:lstStyle/>
        <a:p>
          <a:endParaRPr lang="en-US"/>
        </a:p>
      </dgm:t>
    </dgm:pt>
    <dgm:pt modelId="{65CAD7EF-AE34-4137-8EA4-CB708174726E}" type="sibTrans" cxnId="{07B198E3-8A10-47DC-A2B7-106D72F108B7}">
      <dgm:prSet/>
      <dgm:spPr/>
      <dgm:t>
        <a:bodyPr/>
        <a:lstStyle/>
        <a:p>
          <a:endParaRPr lang="en-US"/>
        </a:p>
      </dgm:t>
    </dgm:pt>
    <dgm:pt modelId="{4689617C-BB5C-4202-8E77-EE8544AE0B6C}">
      <dgm:prSet/>
      <dgm:spPr/>
      <dgm:t>
        <a:bodyPr/>
        <a:lstStyle/>
        <a:p>
          <a:r>
            <a:rPr lang="en-US"/>
            <a:t>If underweight, the birds will ignore the long day length and mature when they reach adult body weight which will result in lower egg production.</a:t>
          </a:r>
        </a:p>
      </dgm:t>
    </dgm:pt>
    <dgm:pt modelId="{D2EF165A-34FA-408A-A051-F681E111006F}" type="parTrans" cxnId="{19F3F149-823C-4E21-B407-9D1D12FAE3E4}">
      <dgm:prSet/>
      <dgm:spPr/>
      <dgm:t>
        <a:bodyPr/>
        <a:lstStyle/>
        <a:p>
          <a:endParaRPr lang="en-US"/>
        </a:p>
      </dgm:t>
    </dgm:pt>
    <dgm:pt modelId="{4BFCE250-6465-4CC0-8682-DA2BAFF8449E}" type="sibTrans" cxnId="{19F3F149-823C-4E21-B407-9D1D12FAE3E4}">
      <dgm:prSet/>
      <dgm:spPr/>
      <dgm:t>
        <a:bodyPr/>
        <a:lstStyle/>
        <a:p>
          <a:endParaRPr lang="en-US"/>
        </a:p>
      </dgm:t>
    </dgm:pt>
    <dgm:pt modelId="{461221E8-5815-4FE3-98EF-2795C2136929}">
      <dgm:prSet/>
      <dgm:spPr/>
      <dgm:t>
        <a:bodyPr/>
        <a:lstStyle/>
        <a:p>
          <a:r>
            <a:rPr lang="en-US"/>
            <a:t>If flock is in good condition (uniform body weight), the first eggs can be expected in 2-3 weeks after the birds are given long day length. </a:t>
          </a:r>
        </a:p>
      </dgm:t>
    </dgm:pt>
    <dgm:pt modelId="{9ACBA107-0567-495F-8536-82B9DA577B07}" type="parTrans" cxnId="{0CB24F73-B6FD-45A5-95F7-48F2B162E71D}">
      <dgm:prSet/>
      <dgm:spPr/>
      <dgm:t>
        <a:bodyPr/>
        <a:lstStyle/>
        <a:p>
          <a:endParaRPr lang="en-US"/>
        </a:p>
      </dgm:t>
    </dgm:pt>
    <dgm:pt modelId="{49582E56-7ACB-40BC-9F51-59BB5E4AC5B4}" type="sibTrans" cxnId="{0CB24F73-B6FD-45A5-95F7-48F2B162E71D}">
      <dgm:prSet/>
      <dgm:spPr/>
      <dgm:t>
        <a:bodyPr/>
        <a:lstStyle/>
        <a:p>
          <a:endParaRPr lang="en-US"/>
        </a:p>
      </dgm:t>
    </dgm:pt>
    <dgm:pt modelId="{0D532547-3704-4C40-AE1B-62F67C4FF920}" type="pres">
      <dgm:prSet presAssocID="{7AFB3B33-6FE7-4EC4-8A3A-F4CF8C8EE69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C7CD9AB-EE35-4942-9174-9280A7BF11E1}" type="pres">
      <dgm:prSet presAssocID="{5C2353A6-6845-4FC8-9048-D7BD38EAB1D5}" presName="hierRoot1" presStyleCnt="0"/>
      <dgm:spPr/>
    </dgm:pt>
    <dgm:pt modelId="{2847F67F-5111-5D48-B20A-CEB0B747CDCF}" type="pres">
      <dgm:prSet presAssocID="{5C2353A6-6845-4FC8-9048-D7BD38EAB1D5}" presName="composite" presStyleCnt="0"/>
      <dgm:spPr/>
    </dgm:pt>
    <dgm:pt modelId="{4CAE067F-240E-FF45-B6AB-13FE52B971FE}" type="pres">
      <dgm:prSet presAssocID="{5C2353A6-6845-4FC8-9048-D7BD38EAB1D5}" presName="background" presStyleLbl="node0" presStyleIdx="0" presStyleCnt="3"/>
      <dgm:spPr/>
    </dgm:pt>
    <dgm:pt modelId="{ACD6A4D1-20D4-7846-94C2-6936CAE7569D}" type="pres">
      <dgm:prSet presAssocID="{5C2353A6-6845-4FC8-9048-D7BD38EAB1D5}" presName="text" presStyleLbl="fgAcc0" presStyleIdx="0" presStyleCnt="3">
        <dgm:presLayoutVars>
          <dgm:chPref val="3"/>
        </dgm:presLayoutVars>
      </dgm:prSet>
      <dgm:spPr/>
    </dgm:pt>
    <dgm:pt modelId="{066991E4-DC05-AF41-ACE6-0661197AEDB7}" type="pres">
      <dgm:prSet presAssocID="{5C2353A6-6845-4FC8-9048-D7BD38EAB1D5}" presName="hierChild2" presStyleCnt="0"/>
      <dgm:spPr/>
    </dgm:pt>
    <dgm:pt modelId="{31ABF723-ADC1-CE4C-8FA1-A1C9441FD05B}" type="pres">
      <dgm:prSet presAssocID="{4689617C-BB5C-4202-8E77-EE8544AE0B6C}" presName="hierRoot1" presStyleCnt="0"/>
      <dgm:spPr/>
    </dgm:pt>
    <dgm:pt modelId="{7F1F7BED-EF2C-BB41-A73B-7CC5787DE6FA}" type="pres">
      <dgm:prSet presAssocID="{4689617C-BB5C-4202-8E77-EE8544AE0B6C}" presName="composite" presStyleCnt="0"/>
      <dgm:spPr/>
    </dgm:pt>
    <dgm:pt modelId="{49B329F4-CE62-8740-B0D6-E8C5A77EE42F}" type="pres">
      <dgm:prSet presAssocID="{4689617C-BB5C-4202-8E77-EE8544AE0B6C}" presName="background" presStyleLbl="node0" presStyleIdx="1" presStyleCnt="3"/>
      <dgm:spPr/>
    </dgm:pt>
    <dgm:pt modelId="{E99E26E6-5D2E-3740-9860-D8A10C4ECF21}" type="pres">
      <dgm:prSet presAssocID="{4689617C-BB5C-4202-8E77-EE8544AE0B6C}" presName="text" presStyleLbl="fgAcc0" presStyleIdx="1" presStyleCnt="3">
        <dgm:presLayoutVars>
          <dgm:chPref val="3"/>
        </dgm:presLayoutVars>
      </dgm:prSet>
      <dgm:spPr/>
    </dgm:pt>
    <dgm:pt modelId="{E6B6DC51-B72C-1742-B053-93D67B64755E}" type="pres">
      <dgm:prSet presAssocID="{4689617C-BB5C-4202-8E77-EE8544AE0B6C}" presName="hierChild2" presStyleCnt="0"/>
      <dgm:spPr/>
    </dgm:pt>
    <dgm:pt modelId="{2D19442D-F592-EF43-BF31-ACC5AAE7532C}" type="pres">
      <dgm:prSet presAssocID="{461221E8-5815-4FE3-98EF-2795C2136929}" presName="hierRoot1" presStyleCnt="0"/>
      <dgm:spPr/>
    </dgm:pt>
    <dgm:pt modelId="{7C8EBC26-D7FB-F148-ACCD-3CD4BB123F93}" type="pres">
      <dgm:prSet presAssocID="{461221E8-5815-4FE3-98EF-2795C2136929}" presName="composite" presStyleCnt="0"/>
      <dgm:spPr/>
    </dgm:pt>
    <dgm:pt modelId="{F9F68FDE-36D4-BB45-B63E-4D85F9541D18}" type="pres">
      <dgm:prSet presAssocID="{461221E8-5815-4FE3-98EF-2795C2136929}" presName="background" presStyleLbl="node0" presStyleIdx="2" presStyleCnt="3"/>
      <dgm:spPr/>
    </dgm:pt>
    <dgm:pt modelId="{194F6F29-DA91-C147-ADA7-80A6D9260111}" type="pres">
      <dgm:prSet presAssocID="{461221E8-5815-4FE3-98EF-2795C2136929}" presName="text" presStyleLbl="fgAcc0" presStyleIdx="2" presStyleCnt="3">
        <dgm:presLayoutVars>
          <dgm:chPref val="3"/>
        </dgm:presLayoutVars>
      </dgm:prSet>
      <dgm:spPr/>
    </dgm:pt>
    <dgm:pt modelId="{FDD6222C-C259-864E-A90A-F65C70C9BCEB}" type="pres">
      <dgm:prSet presAssocID="{461221E8-5815-4FE3-98EF-2795C2136929}" presName="hierChild2" presStyleCnt="0"/>
      <dgm:spPr/>
    </dgm:pt>
  </dgm:ptLst>
  <dgm:cxnLst>
    <dgm:cxn modelId="{B8A68E0A-9369-3A40-AA5E-7A6065F2128C}" type="presOf" srcId="{461221E8-5815-4FE3-98EF-2795C2136929}" destId="{194F6F29-DA91-C147-ADA7-80A6D9260111}" srcOrd="0" destOrd="0" presId="urn:microsoft.com/office/officeart/2005/8/layout/hierarchy1"/>
    <dgm:cxn modelId="{99C9F62F-3377-4D46-BEB2-1971D45D2F81}" type="presOf" srcId="{7AFB3B33-6FE7-4EC4-8A3A-F4CF8C8EE69F}" destId="{0D532547-3704-4C40-AE1B-62F67C4FF920}" srcOrd="0" destOrd="0" presId="urn:microsoft.com/office/officeart/2005/8/layout/hierarchy1"/>
    <dgm:cxn modelId="{19F3F149-823C-4E21-B407-9D1D12FAE3E4}" srcId="{7AFB3B33-6FE7-4EC4-8A3A-F4CF8C8EE69F}" destId="{4689617C-BB5C-4202-8E77-EE8544AE0B6C}" srcOrd="1" destOrd="0" parTransId="{D2EF165A-34FA-408A-A051-F681E111006F}" sibTransId="{4BFCE250-6465-4CC0-8682-DA2BAFF8449E}"/>
    <dgm:cxn modelId="{0CB24F73-B6FD-45A5-95F7-48F2B162E71D}" srcId="{7AFB3B33-6FE7-4EC4-8A3A-F4CF8C8EE69F}" destId="{461221E8-5815-4FE3-98EF-2795C2136929}" srcOrd="2" destOrd="0" parTransId="{9ACBA107-0567-495F-8536-82B9DA577B07}" sibTransId="{49582E56-7ACB-40BC-9F51-59BB5E4AC5B4}"/>
    <dgm:cxn modelId="{7B1F70C5-4F47-F447-8DE1-CEBF7E60086C}" type="presOf" srcId="{5C2353A6-6845-4FC8-9048-D7BD38EAB1D5}" destId="{ACD6A4D1-20D4-7846-94C2-6936CAE7569D}" srcOrd="0" destOrd="0" presId="urn:microsoft.com/office/officeart/2005/8/layout/hierarchy1"/>
    <dgm:cxn modelId="{07B198E3-8A10-47DC-A2B7-106D72F108B7}" srcId="{7AFB3B33-6FE7-4EC4-8A3A-F4CF8C8EE69F}" destId="{5C2353A6-6845-4FC8-9048-D7BD38EAB1D5}" srcOrd="0" destOrd="0" parTransId="{EA08EC9D-878B-467F-BD98-0A6D56481627}" sibTransId="{65CAD7EF-AE34-4137-8EA4-CB708174726E}"/>
    <dgm:cxn modelId="{CA7ADAE4-4D2B-F54C-A9D7-BEFE0631190A}" type="presOf" srcId="{4689617C-BB5C-4202-8E77-EE8544AE0B6C}" destId="{E99E26E6-5D2E-3740-9860-D8A10C4ECF21}" srcOrd="0" destOrd="0" presId="urn:microsoft.com/office/officeart/2005/8/layout/hierarchy1"/>
    <dgm:cxn modelId="{F60107E7-6C42-364D-A902-B255CAAC52AF}" type="presParOf" srcId="{0D532547-3704-4C40-AE1B-62F67C4FF920}" destId="{EC7CD9AB-EE35-4942-9174-9280A7BF11E1}" srcOrd="0" destOrd="0" presId="urn:microsoft.com/office/officeart/2005/8/layout/hierarchy1"/>
    <dgm:cxn modelId="{5CE36CF0-C83E-4043-AA6D-0C3A678C84AB}" type="presParOf" srcId="{EC7CD9AB-EE35-4942-9174-9280A7BF11E1}" destId="{2847F67F-5111-5D48-B20A-CEB0B747CDCF}" srcOrd="0" destOrd="0" presId="urn:microsoft.com/office/officeart/2005/8/layout/hierarchy1"/>
    <dgm:cxn modelId="{1AE8D536-BA66-B94D-B6AB-F6AE25FC0D8D}" type="presParOf" srcId="{2847F67F-5111-5D48-B20A-CEB0B747CDCF}" destId="{4CAE067F-240E-FF45-B6AB-13FE52B971FE}" srcOrd="0" destOrd="0" presId="urn:microsoft.com/office/officeart/2005/8/layout/hierarchy1"/>
    <dgm:cxn modelId="{27FCAEB4-9A3D-894C-8478-DE6DDF980CF9}" type="presParOf" srcId="{2847F67F-5111-5D48-B20A-CEB0B747CDCF}" destId="{ACD6A4D1-20D4-7846-94C2-6936CAE7569D}" srcOrd="1" destOrd="0" presId="urn:microsoft.com/office/officeart/2005/8/layout/hierarchy1"/>
    <dgm:cxn modelId="{00680AA7-76E2-1D4F-93E6-241299FF3132}" type="presParOf" srcId="{EC7CD9AB-EE35-4942-9174-9280A7BF11E1}" destId="{066991E4-DC05-AF41-ACE6-0661197AEDB7}" srcOrd="1" destOrd="0" presId="urn:microsoft.com/office/officeart/2005/8/layout/hierarchy1"/>
    <dgm:cxn modelId="{02774FD7-8345-0140-9A75-4F48B39E5E8F}" type="presParOf" srcId="{0D532547-3704-4C40-AE1B-62F67C4FF920}" destId="{31ABF723-ADC1-CE4C-8FA1-A1C9441FD05B}" srcOrd="1" destOrd="0" presId="urn:microsoft.com/office/officeart/2005/8/layout/hierarchy1"/>
    <dgm:cxn modelId="{CB109AAD-BE69-8C4D-9396-46902A5F95A6}" type="presParOf" srcId="{31ABF723-ADC1-CE4C-8FA1-A1C9441FD05B}" destId="{7F1F7BED-EF2C-BB41-A73B-7CC5787DE6FA}" srcOrd="0" destOrd="0" presId="urn:microsoft.com/office/officeart/2005/8/layout/hierarchy1"/>
    <dgm:cxn modelId="{BF3AE15E-4303-DD4B-9109-254CCD92428F}" type="presParOf" srcId="{7F1F7BED-EF2C-BB41-A73B-7CC5787DE6FA}" destId="{49B329F4-CE62-8740-B0D6-E8C5A77EE42F}" srcOrd="0" destOrd="0" presId="urn:microsoft.com/office/officeart/2005/8/layout/hierarchy1"/>
    <dgm:cxn modelId="{DD5209E8-D527-864A-AB32-E63AF3F8EE5F}" type="presParOf" srcId="{7F1F7BED-EF2C-BB41-A73B-7CC5787DE6FA}" destId="{E99E26E6-5D2E-3740-9860-D8A10C4ECF21}" srcOrd="1" destOrd="0" presId="urn:microsoft.com/office/officeart/2005/8/layout/hierarchy1"/>
    <dgm:cxn modelId="{F929F0A5-A161-8D44-BE2A-11098C05810D}" type="presParOf" srcId="{31ABF723-ADC1-CE4C-8FA1-A1C9441FD05B}" destId="{E6B6DC51-B72C-1742-B053-93D67B64755E}" srcOrd="1" destOrd="0" presId="urn:microsoft.com/office/officeart/2005/8/layout/hierarchy1"/>
    <dgm:cxn modelId="{20DF0607-A525-8B4D-A79B-6F1C8373EE5B}" type="presParOf" srcId="{0D532547-3704-4C40-AE1B-62F67C4FF920}" destId="{2D19442D-F592-EF43-BF31-ACC5AAE7532C}" srcOrd="2" destOrd="0" presId="urn:microsoft.com/office/officeart/2005/8/layout/hierarchy1"/>
    <dgm:cxn modelId="{C68CFD57-E411-F742-8D50-A3A7E8C2D5ED}" type="presParOf" srcId="{2D19442D-F592-EF43-BF31-ACC5AAE7532C}" destId="{7C8EBC26-D7FB-F148-ACCD-3CD4BB123F93}" srcOrd="0" destOrd="0" presId="urn:microsoft.com/office/officeart/2005/8/layout/hierarchy1"/>
    <dgm:cxn modelId="{8B962B3E-68F8-2D44-94E5-AB0964F328FB}" type="presParOf" srcId="{7C8EBC26-D7FB-F148-ACCD-3CD4BB123F93}" destId="{F9F68FDE-36D4-BB45-B63E-4D85F9541D18}" srcOrd="0" destOrd="0" presId="urn:microsoft.com/office/officeart/2005/8/layout/hierarchy1"/>
    <dgm:cxn modelId="{A6585592-CA0B-AA41-8EB5-2B0B0A846E0C}" type="presParOf" srcId="{7C8EBC26-D7FB-F148-ACCD-3CD4BB123F93}" destId="{194F6F29-DA91-C147-ADA7-80A6D9260111}" srcOrd="1" destOrd="0" presId="urn:microsoft.com/office/officeart/2005/8/layout/hierarchy1"/>
    <dgm:cxn modelId="{2B8E7E47-5D06-1B47-8037-046647E9CB89}" type="presParOf" srcId="{2D19442D-F592-EF43-BF31-ACC5AAE7532C}" destId="{FDD6222C-C259-864E-A90A-F65C70C9BC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80BFB-FBC3-B246-B140-35045206B11C}">
      <dsp:nvSpPr>
        <dsp:cNvPr id="0" name=""/>
        <dsp:cNvSpPr/>
      </dsp:nvSpPr>
      <dsp:spPr>
        <a:xfrm>
          <a:off x="363823" y="2718"/>
          <a:ext cx="2804470" cy="16826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/>
            <a:t>Pullet</a:t>
          </a:r>
          <a:r>
            <a:rPr lang="en-US" sz="2000" kern="1200"/>
            <a:t> – a young hen less than one year old</a:t>
          </a:r>
        </a:p>
      </dsp:txBody>
      <dsp:txXfrm>
        <a:off x="363823" y="2718"/>
        <a:ext cx="2804470" cy="1682682"/>
      </dsp:txXfrm>
    </dsp:sp>
    <dsp:sp modelId="{27C4A5BB-F48A-6749-8205-2EF1D5900D72}">
      <dsp:nvSpPr>
        <dsp:cNvPr id="0" name=""/>
        <dsp:cNvSpPr/>
      </dsp:nvSpPr>
      <dsp:spPr>
        <a:xfrm>
          <a:off x="3448741" y="2718"/>
          <a:ext cx="2804470" cy="16826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/>
            <a:t>Cockerel</a:t>
          </a:r>
          <a:r>
            <a:rPr lang="en-US" sz="2000" kern="1200"/>
            <a:t> – a young rooster</a:t>
          </a:r>
        </a:p>
      </dsp:txBody>
      <dsp:txXfrm>
        <a:off x="3448741" y="2718"/>
        <a:ext cx="2804470" cy="1682682"/>
      </dsp:txXfrm>
    </dsp:sp>
    <dsp:sp modelId="{583BAFD3-EEF0-2D49-98F2-3A64126EBF15}">
      <dsp:nvSpPr>
        <dsp:cNvPr id="0" name=""/>
        <dsp:cNvSpPr/>
      </dsp:nvSpPr>
      <dsp:spPr>
        <a:xfrm>
          <a:off x="6533658" y="2718"/>
          <a:ext cx="2804470" cy="16826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/>
            <a:t>Hen</a:t>
          </a:r>
          <a:r>
            <a:rPr lang="en-US" sz="2000" kern="1200"/>
            <a:t> – a mature female (domestic fowl)</a:t>
          </a:r>
        </a:p>
      </dsp:txBody>
      <dsp:txXfrm>
        <a:off x="6533658" y="2718"/>
        <a:ext cx="2804470" cy="1682682"/>
      </dsp:txXfrm>
    </dsp:sp>
    <dsp:sp modelId="{A2489F91-B272-2E43-9FED-515BD13AEEF4}">
      <dsp:nvSpPr>
        <dsp:cNvPr id="0" name=""/>
        <dsp:cNvSpPr/>
      </dsp:nvSpPr>
      <dsp:spPr>
        <a:xfrm>
          <a:off x="363823" y="1965848"/>
          <a:ext cx="2804470" cy="16826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/>
            <a:t>Rooster</a:t>
          </a:r>
          <a:r>
            <a:rPr lang="en-US" sz="2000" kern="1200"/>
            <a:t> – a mature male (domestic chicken)</a:t>
          </a:r>
        </a:p>
      </dsp:txBody>
      <dsp:txXfrm>
        <a:off x="363823" y="1965848"/>
        <a:ext cx="2804470" cy="1682682"/>
      </dsp:txXfrm>
    </dsp:sp>
    <dsp:sp modelId="{0414E75B-BEE2-F641-938C-162BA220EE0B}">
      <dsp:nvSpPr>
        <dsp:cNvPr id="0" name=""/>
        <dsp:cNvSpPr/>
      </dsp:nvSpPr>
      <dsp:spPr>
        <a:xfrm>
          <a:off x="3448741" y="1965848"/>
          <a:ext cx="2804470" cy="16826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Broiler </a:t>
          </a:r>
          <a:r>
            <a:rPr lang="en-US" sz="2000" kern="1200" dirty="0"/>
            <a:t>– chicken raised for meat.</a:t>
          </a:r>
        </a:p>
      </dsp:txBody>
      <dsp:txXfrm>
        <a:off x="3448741" y="1965848"/>
        <a:ext cx="2804470" cy="1682682"/>
      </dsp:txXfrm>
    </dsp:sp>
    <dsp:sp modelId="{3EB6AF22-666D-A448-9B4C-A2CABA343FE9}">
      <dsp:nvSpPr>
        <dsp:cNvPr id="0" name=""/>
        <dsp:cNvSpPr/>
      </dsp:nvSpPr>
      <dsp:spPr>
        <a:xfrm>
          <a:off x="6533658" y="1965848"/>
          <a:ext cx="2804470" cy="16826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Broiler Breeder Parents, Grandparents, &amp; Great-Grandparents</a:t>
          </a:r>
          <a:r>
            <a:rPr lang="en-US" sz="2000" b="1" kern="1200" dirty="0"/>
            <a:t> </a:t>
          </a:r>
          <a:r>
            <a:rPr lang="en-US" sz="2000" kern="1200" dirty="0"/>
            <a:t>– the parents, GP, and GGP of the genetic stock</a:t>
          </a:r>
        </a:p>
      </dsp:txBody>
      <dsp:txXfrm>
        <a:off x="6533658" y="1965848"/>
        <a:ext cx="2804470" cy="16826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E067F-240E-FF45-B6AB-13FE52B971FE}">
      <dsp:nvSpPr>
        <dsp:cNvPr id="0" name=""/>
        <dsp:cNvSpPr/>
      </dsp:nvSpPr>
      <dsp:spPr>
        <a:xfrm>
          <a:off x="0" y="815257"/>
          <a:ext cx="2728674" cy="17327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6A4D1-20D4-7846-94C2-6936CAE7569D}">
      <dsp:nvSpPr>
        <dsp:cNvPr id="0" name=""/>
        <dsp:cNvSpPr/>
      </dsp:nvSpPr>
      <dsp:spPr>
        <a:xfrm>
          <a:off x="303186" y="1103284"/>
          <a:ext cx="2728674" cy="1732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Birds must be near adult body weight and age at time of photostimulation</a:t>
          </a:r>
        </a:p>
      </dsp:txBody>
      <dsp:txXfrm>
        <a:off x="353935" y="1154033"/>
        <a:ext cx="2627176" cy="1631210"/>
      </dsp:txXfrm>
    </dsp:sp>
    <dsp:sp modelId="{49B329F4-CE62-8740-B0D6-E8C5A77EE42F}">
      <dsp:nvSpPr>
        <dsp:cNvPr id="0" name=""/>
        <dsp:cNvSpPr/>
      </dsp:nvSpPr>
      <dsp:spPr>
        <a:xfrm>
          <a:off x="3335046" y="815257"/>
          <a:ext cx="2728674" cy="17327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E26E6-5D2E-3740-9860-D8A10C4ECF21}">
      <dsp:nvSpPr>
        <dsp:cNvPr id="0" name=""/>
        <dsp:cNvSpPr/>
      </dsp:nvSpPr>
      <dsp:spPr>
        <a:xfrm>
          <a:off x="3638232" y="1103284"/>
          <a:ext cx="2728674" cy="1732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If underweight, the birds will ignore the long day length and mature when they reach adult body weight which will result in lower egg production.</a:t>
          </a:r>
        </a:p>
      </dsp:txBody>
      <dsp:txXfrm>
        <a:off x="3688981" y="1154033"/>
        <a:ext cx="2627176" cy="1631210"/>
      </dsp:txXfrm>
    </dsp:sp>
    <dsp:sp modelId="{F9F68FDE-36D4-BB45-B63E-4D85F9541D18}">
      <dsp:nvSpPr>
        <dsp:cNvPr id="0" name=""/>
        <dsp:cNvSpPr/>
      </dsp:nvSpPr>
      <dsp:spPr>
        <a:xfrm>
          <a:off x="6670092" y="815257"/>
          <a:ext cx="2728674" cy="17327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F6F29-DA91-C147-ADA7-80A6D9260111}">
      <dsp:nvSpPr>
        <dsp:cNvPr id="0" name=""/>
        <dsp:cNvSpPr/>
      </dsp:nvSpPr>
      <dsp:spPr>
        <a:xfrm>
          <a:off x="6973278" y="1103284"/>
          <a:ext cx="2728674" cy="1732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If flock is in good condition (uniform body weight), the first eggs can be expected in 2-3 weeks after the birds are given long day length. </a:t>
          </a:r>
        </a:p>
      </dsp:txBody>
      <dsp:txXfrm>
        <a:off x="7024027" y="1154033"/>
        <a:ext cx="2627176" cy="1631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F03DE-D81A-5745-9E93-CB854E8AB4C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8303B-C991-1348-8F63-7401B27E2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89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8303B-C991-1348-8F63-7401B27E2C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33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60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8730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46394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3278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438157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3084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9070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9052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040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2032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5044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38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Ub7BBuyUGY?feature=oembed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9832" y="1932039"/>
            <a:ext cx="4297680" cy="2441469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POULTRY SCIENCE:</a:t>
            </a:r>
            <a:br>
              <a:rPr lang="en-US" sz="5400" dirty="0"/>
            </a:br>
            <a:r>
              <a:rPr lang="en-US" sz="4400" dirty="0"/>
              <a:t>Broiler Breeders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5065775"/>
            <a:ext cx="3793678" cy="91736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j-lt"/>
              </a:rPr>
              <a:t>Unit 10</a:t>
            </a:r>
          </a:p>
        </p:txBody>
      </p:sp>
      <p:pic>
        <p:nvPicPr>
          <p:cNvPr id="5" name="Picture 4" descr="A picture containing red&#10;&#10;Description automatically generated">
            <a:extLst>
              <a:ext uri="{FF2B5EF4-FFF2-40B4-BE49-F238E27FC236}">
                <a16:creationId xmlns:a16="http://schemas.microsoft.com/office/drawing/2014/main" id="{39243E1B-8625-524C-ADE6-19835498E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852" y="770097"/>
            <a:ext cx="3888528" cy="97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5599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B1BB61-A160-4262-BD99-8D05C92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0AEF8-F82C-5041-8F28-117D4F456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1091381"/>
            <a:ext cx="6755199" cy="1037679"/>
          </a:xfrm>
        </p:spPr>
        <p:txBody>
          <a:bodyPr>
            <a:normAutofit/>
          </a:bodyPr>
          <a:lstStyle/>
          <a:p>
            <a:r>
              <a:rPr lang="en-US" dirty="0"/>
              <a:t>Broiler Breeders &amp; Light</a:t>
            </a:r>
          </a:p>
        </p:txBody>
      </p:sp>
      <p:pic>
        <p:nvPicPr>
          <p:cNvPr id="5" name="Picture 4" descr="A bird sitting on top of a wooden table&#10;&#10;Description automatically generated">
            <a:extLst>
              <a:ext uri="{FF2B5EF4-FFF2-40B4-BE49-F238E27FC236}">
                <a16:creationId xmlns:a16="http://schemas.microsoft.com/office/drawing/2014/main" id="{F3E61843-F6F0-2A4F-81E3-55B7A0348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4" r="36047" b="2"/>
          <a:stretch/>
        </p:blipFill>
        <p:spPr>
          <a:xfrm>
            <a:off x="407717" y="640080"/>
            <a:ext cx="4227597" cy="56427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7CBBCD-BED8-4C4C-8F45-F9CEE9F5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6793B-5F1F-364B-9F7C-4630A0A99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72" y="2438399"/>
            <a:ext cx="6755199" cy="3844410"/>
          </a:xfrm>
        </p:spPr>
        <p:txBody>
          <a:bodyPr>
            <a:normAutofit/>
          </a:bodyPr>
          <a:lstStyle/>
          <a:p>
            <a:pPr>
              <a:lnSpc>
                <a:spcPct val="101000"/>
              </a:lnSpc>
            </a:pPr>
            <a:r>
              <a:rPr lang="en-US" dirty="0"/>
              <a:t>Chickens are seasonal breeders that are stimulated by long day-length (greater than 12 hours of light)</a:t>
            </a:r>
          </a:p>
          <a:p>
            <a:pPr>
              <a:lnSpc>
                <a:spcPct val="101000"/>
              </a:lnSpc>
            </a:pPr>
            <a:r>
              <a:rPr lang="en-US" dirty="0"/>
              <a:t>Birds respond to light intensity in an all-or-none manner</a:t>
            </a:r>
          </a:p>
          <a:p>
            <a:pPr>
              <a:lnSpc>
                <a:spcPct val="101000"/>
              </a:lnSpc>
            </a:pPr>
            <a:r>
              <a:rPr lang="en-US" dirty="0"/>
              <a:t>If the light intensity is high enough for the bird to recognize a difference from the dark period, the light period is initiated.</a:t>
            </a:r>
          </a:p>
          <a:p>
            <a:pPr>
              <a:lnSpc>
                <a:spcPct val="101000"/>
              </a:lnSpc>
            </a:pPr>
            <a:r>
              <a:rPr lang="en-US" dirty="0"/>
              <a:t>Light distribution in a house can be a problem, so producers add lights in dim areas (like around cool cells, etc.)</a:t>
            </a:r>
          </a:p>
          <a:p>
            <a:pPr>
              <a:lnSpc>
                <a:spcPct val="101000"/>
              </a:lnSpc>
            </a:pPr>
            <a:r>
              <a:rPr lang="en-US" dirty="0"/>
              <a:t>Utilize reflective services/colors to increase light level in house (white ceilings, walls, etc.)</a:t>
            </a:r>
          </a:p>
          <a:p>
            <a:pPr marL="0" indent="0">
              <a:lnSpc>
                <a:spcPct val="101000"/>
              </a:lnSpc>
              <a:buNone/>
            </a:pP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56413793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5FB81F-7561-4EE5-A20D-9BA5571A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DDA5A4-7121-4889-B82C-64E3A38B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0410B03E-38EF-4394-AC2E-50C31253C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0548F4B-7D9D-4114-9B19-05608215E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7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5A0AEF8-F82C-5041-8F28-117D4F456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86249"/>
            <a:ext cx="8770571" cy="94281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EFCF7"/>
                </a:solidFill>
              </a:rPr>
              <a:t>Photostimulation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7EF4F8-F48D-44B0-8670-501DB546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rgbClr val="FEFC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6793B-5F1F-364B-9F7C-4630A0A99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651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EFCF7"/>
                </a:solidFill>
              </a:rPr>
              <a:t>Photostimulation</a:t>
            </a:r>
            <a:r>
              <a:rPr lang="en-US" sz="2800" dirty="0">
                <a:solidFill>
                  <a:srgbClr val="FEFCF7"/>
                </a:solidFill>
              </a:rPr>
              <a:t> – the use of light to artificially activate biological compounds, cells, tissues, or even entire organisms.</a:t>
            </a:r>
          </a:p>
          <a:p>
            <a:pPr lvl="1"/>
            <a:r>
              <a:rPr lang="en-US" sz="2400" dirty="0">
                <a:solidFill>
                  <a:srgbClr val="FEFCF7"/>
                </a:solidFill>
              </a:rPr>
              <a:t>Causes the birds to initiate hormone production</a:t>
            </a:r>
          </a:p>
          <a:p>
            <a:pPr lvl="1"/>
            <a:r>
              <a:rPr lang="en-US" sz="2400" dirty="0">
                <a:solidFill>
                  <a:srgbClr val="FEFCF7"/>
                </a:solidFill>
              </a:rPr>
              <a:t>At 20-21 weeks of age, go to 14-16 hours of light to photostimulate to sexual maturity</a:t>
            </a:r>
          </a:p>
          <a:p>
            <a:pPr lvl="1"/>
            <a:r>
              <a:rPr lang="en-US" sz="2400" dirty="0">
                <a:solidFill>
                  <a:srgbClr val="FEFCF7"/>
                </a:solidFill>
              </a:rPr>
              <a:t>Birds respond to long wave-length or spectrum of light (red, yellow, orange colors)</a:t>
            </a:r>
          </a:p>
        </p:txBody>
      </p:sp>
    </p:spTree>
    <p:extLst>
      <p:ext uri="{BB962C8B-B14F-4D97-AF65-F5344CB8AC3E}">
        <p14:creationId xmlns:p14="http://schemas.microsoft.com/office/powerpoint/2010/main" val="2250060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2247A-E9F8-4143-ADCA-0F842A18E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0AEF8-F82C-5041-8F28-117D4F456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580" y="1106129"/>
            <a:ext cx="9701953" cy="1022931"/>
          </a:xfrm>
        </p:spPr>
        <p:txBody>
          <a:bodyPr>
            <a:normAutofit/>
          </a:bodyPr>
          <a:lstStyle/>
          <a:p>
            <a:r>
              <a:rPr lang="en-US" dirty="0"/>
              <a:t>Photostimulation: Important Points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AAB1FD-37D2-44D2-9E77-C42AA85E7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46580" y="2176009"/>
            <a:ext cx="970195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EF181F8-9E0F-4F0B-95CF-37A0E7774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3233886"/>
              </p:ext>
            </p:extLst>
          </p:nvPr>
        </p:nvGraphicFramePr>
        <p:xfrm>
          <a:off x="1846580" y="2438400"/>
          <a:ext cx="9701953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998454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DBE11-F084-C241-9F6F-7D09A724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98605"/>
            <a:ext cx="8770571" cy="930456"/>
          </a:xfrm>
        </p:spPr>
        <p:txBody>
          <a:bodyPr/>
          <a:lstStyle/>
          <a:p>
            <a:r>
              <a:rPr lang="en-US" dirty="0"/>
              <a:t>Broiler Breeders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1ECEE-7AC3-B740-9514-1D296BBD8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2713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Where the hen decides to lay eggs affects how many eggs that can be harvested:</a:t>
            </a:r>
          </a:p>
          <a:p>
            <a:r>
              <a:rPr lang="en-US" dirty="0"/>
              <a:t>When hot, they may not want to get in the nests.</a:t>
            </a:r>
          </a:p>
          <a:p>
            <a:r>
              <a:rPr lang="en-US" dirty="0"/>
              <a:t>Bell drinker causes ”false nest” (anything they can get underneath).</a:t>
            </a:r>
          </a:p>
          <a:p>
            <a:r>
              <a:rPr lang="en-US" dirty="0"/>
              <a:t>Broken eggs attract rodents and flies.</a:t>
            </a:r>
          </a:p>
          <a:p>
            <a:r>
              <a:rPr lang="en-US" dirty="0"/>
              <a:t>Alternative sites for lay will often result in a decrease in eggs sent to the hatchery.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Egg Room:</a:t>
            </a:r>
          </a:p>
          <a:p>
            <a:r>
              <a:rPr lang="en-US" dirty="0"/>
              <a:t>Broiler Breeder farms have egg rooms, where the fertilized eggs are stored.</a:t>
            </a:r>
          </a:p>
          <a:p>
            <a:r>
              <a:rPr lang="en-US" dirty="0"/>
              <a:t>It is vital for this room to stay clean and free of clutter to deter rodents, etc.</a:t>
            </a:r>
          </a:p>
          <a:p>
            <a:r>
              <a:rPr lang="en-US" dirty="0"/>
              <a:t>Eggs are picked up twice a week.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6396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CC8B60AE-7CA7-5B44-B3B8-B64B0BA65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A534C5-8EBA-D34A-AC45-EE4B73150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238865"/>
            <a:ext cx="8770571" cy="8901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Nesting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E458-5A74-2942-A89A-AE6F3D621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06563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Conventional Nests: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4 Hens per nest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Labor intensive but high quality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Commonly used outside the U.S.</a:t>
            </a:r>
          </a:p>
          <a:p>
            <a:pPr marL="0" indent="0">
              <a:lnSpc>
                <a:spcPct val="101000"/>
              </a:lnSpc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>
              <a:lnSpc>
                <a:spcPct val="101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Mechanical Nests: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Used in large majority of U.S. farms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5-6 Hens per nest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Easy access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Doesn’t check nests as often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More likely to get hairline cracks and damage</a:t>
            </a:r>
          </a:p>
        </p:txBody>
      </p:sp>
    </p:spTree>
    <p:extLst>
      <p:ext uri="{BB962C8B-B14F-4D97-AF65-F5344CB8AC3E}">
        <p14:creationId xmlns:p14="http://schemas.microsoft.com/office/powerpoint/2010/main" val="2810599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534C5-8EBA-D34A-AC45-EE4B73150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09367"/>
            <a:ext cx="5303471" cy="919693"/>
          </a:xfrm>
        </p:spPr>
        <p:txBody>
          <a:bodyPr>
            <a:normAutofit/>
          </a:bodyPr>
          <a:lstStyle/>
          <a:p>
            <a:r>
              <a:rPr lang="en-US" sz="4000" dirty="0"/>
              <a:t>Nesting</a:t>
            </a:r>
          </a:p>
        </p:txBody>
      </p:sp>
      <p:pic>
        <p:nvPicPr>
          <p:cNvPr id="5" name="Picture 4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FD39E888-0139-454F-86C7-2A5F597015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4" r="11946" b="-2"/>
          <a:stretch/>
        </p:blipFill>
        <p:spPr>
          <a:xfrm>
            <a:off x="372622" y="676514"/>
            <a:ext cx="5723378" cy="550497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E458-5A74-2942-A89A-AE6F3D621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399"/>
            <a:ext cx="5303471" cy="416887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sz="1800" b="1" dirty="0"/>
              <a:t>Nest Site Selection: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Critical that hens find the nests to lay their eggs.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They will begin looking for nesting sites 1 week prior to first egg!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If they lay in alternative sites, eggs will be lost due to contamination or damage. 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Chickens are creatures of habit, so it is important to establish good habits from the beginning! If they lay 3-6 eggs in a location, they will attempt to return to that site or one similar. 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She needs to be comfy!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Encourage birds to calm down after arriving by spending time with them.</a:t>
            </a:r>
          </a:p>
        </p:txBody>
      </p:sp>
    </p:spTree>
    <p:extLst>
      <p:ext uri="{BB962C8B-B14F-4D97-AF65-F5344CB8AC3E}">
        <p14:creationId xmlns:p14="http://schemas.microsoft.com/office/powerpoint/2010/main" val="2336661281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534C5-8EBA-D34A-AC45-EE4B73150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135625"/>
            <a:ext cx="5303471" cy="993435"/>
          </a:xfrm>
        </p:spPr>
        <p:txBody>
          <a:bodyPr>
            <a:normAutofit/>
          </a:bodyPr>
          <a:lstStyle/>
          <a:p>
            <a:r>
              <a:rPr lang="en-US" sz="4000" dirty="0"/>
              <a:t>Nesting</a:t>
            </a:r>
          </a:p>
        </p:txBody>
      </p:sp>
      <p:pic>
        <p:nvPicPr>
          <p:cNvPr id="5" name="Picture 4" descr="A picture containing indoor, sitting, plane, small&#10;&#10;Description automatically generated">
            <a:extLst>
              <a:ext uri="{FF2B5EF4-FFF2-40B4-BE49-F238E27FC236}">
                <a16:creationId xmlns:a16="http://schemas.microsoft.com/office/drawing/2014/main" id="{5665EF7A-DA12-2E4E-8311-EA9D306D8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r="9019" b="-2"/>
          <a:stretch/>
        </p:blipFill>
        <p:spPr>
          <a:xfrm>
            <a:off x="435194" y="706606"/>
            <a:ext cx="5660806" cy="544478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E458-5A74-2942-A89A-AE6F3D621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399"/>
            <a:ext cx="5303471" cy="3712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Nest Behavior:</a:t>
            </a:r>
          </a:p>
          <a:p>
            <a:r>
              <a:rPr lang="en-US" dirty="0"/>
              <a:t>Hens are drawn to enclosed area that gives them a sense of security</a:t>
            </a:r>
          </a:p>
          <a:p>
            <a:r>
              <a:rPr lang="en-US" dirty="0"/>
              <a:t>Prefer a concave surface with loose nesting material</a:t>
            </a:r>
          </a:p>
          <a:p>
            <a:r>
              <a:rPr lang="en-US" dirty="0"/>
              <a:t>Discourage laying in alternative sites (on/under slats, under feeders, etc.) by reducing areas that might interest them as a possible nest.</a:t>
            </a:r>
          </a:p>
        </p:txBody>
      </p:sp>
    </p:spTree>
    <p:extLst>
      <p:ext uri="{BB962C8B-B14F-4D97-AF65-F5344CB8AC3E}">
        <p14:creationId xmlns:p14="http://schemas.microsoft.com/office/powerpoint/2010/main" val="427809928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Broiler Breeders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 10: Segment 3</a:t>
            </a:r>
          </a:p>
          <a:p>
            <a:r>
              <a:rPr lang="en-US" i="1" dirty="0"/>
              <a:t>Mating Behavior &amp; Artificial Insemination</a:t>
            </a:r>
          </a:p>
        </p:txBody>
      </p:sp>
    </p:spTree>
    <p:extLst>
      <p:ext uri="{BB962C8B-B14F-4D97-AF65-F5344CB8AC3E}">
        <p14:creationId xmlns:p14="http://schemas.microsoft.com/office/powerpoint/2010/main" val="43620282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B33B4-184D-864D-AACD-FBC376C9A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106129"/>
            <a:ext cx="5303471" cy="1022931"/>
          </a:xfrm>
        </p:spPr>
        <p:txBody>
          <a:bodyPr>
            <a:normAutofit/>
          </a:bodyPr>
          <a:lstStyle/>
          <a:p>
            <a:r>
              <a:rPr lang="en-US" sz="4000" dirty="0"/>
              <a:t>Mating Behavior</a:t>
            </a:r>
          </a:p>
        </p:txBody>
      </p:sp>
      <p:pic>
        <p:nvPicPr>
          <p:cNvPr id="5" name="Picture 4" descr="A close up of a chicken&#10;&#10;Description automatically generated">
            <a:extLst>
              <a:ext uri="{FF2B5EF4-FFF2-40B4-BE49-F238E27FC236}">
                <a16:creationId xmlns:a16="http://schemas.microsoft.com/office/drawing/2014/main" id="{EDD80C27-6632-2D40-8A22-55213C87B1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r="19509" b="-2"/>
          <a:stretch/>
        </p:blipFill>
        <p:spPr>
          <a:xfrm>
            <a:off x="640051" y="805126"/>
            <a:ext cx="5455949" cy="524774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227DA-4D0C-2345-83AF-EFBC6190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400"/>
            <a:ext cx="5303471" cy="3651504"/>
          </a:xfrm>
        </p:spPr>
        <p:txBody>
          <a:bodyPr>
            <a:normAutofit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b="1" dirty="0"/>
              <a:t>“</a:t>
            </a:r>
            <a:r>
              <a:rPr lang="en-US" b="1" u="sng" dirty="0"/>
              <a:t>The Waltz</a:t>
            </a:r>
            <a:r>
              <a:rPr lang="en-US" b="1" dirty="0"/>
              <a:t>” </a:t>
            </a:r>
            <a:r>
              <a:rPr lang="en-US" dirty="0"/>
              <a:t>-  rooster drops 1 wing and walks around the hen of interest, and the hen will squat.</a:t>
            </a:r>
          </a:p>
          <a:p>
            <a:pPr>
              <a:lnSpc>
                <a:spcPct val="101000"/>
              </a:lnSpc>
            </a:pPr>
            <a:r>
              <a:rPr lang="en-US" dirty="0"/>
              <a:t>Rooster will sit on the hen’s back (his keel bone to her spine), and complete mating process. Cloacal contact is required for this!</a:t>
            </a:r>
          </a:p>
          <a:p>
            <a:pPr>
              <a:lnSpc>
                <a:spcPct val="101000"/>
              </a:lnSpc>
            </a:pPr>
            <a:r>
              <a:rPr lang="en-US" dirty="0"/>
              <a:t>There is a spike in mating after feeding and will slack off around mid-day.</a:t>
            </a:r>
          </a:p>
          <a:p>
            <a:pPr>
              <a:lnSpc>
                <a:spcPct val="101000"/>
              </a:lnSpc>
            </a:pPr>
            <a:r>
              <a:rPr lang="en-US" dirty="0"/>
              <a:t>Before the lights go out, a majority of the mating will happen.</a:t>
            </a:r>
          </a:p>
        </p:txBody>
      </p:sp>
    </p:spTree>
    <p:extLst>
      <p:ext uri="{BB962C8B-B14F-4D97-AF65-F5344CB8AC3E}">
        <p14:creationId xmlns:p14="http://schemas.microsoft.com/office/powerpoint/2010/main" val="395017936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1B1BB61-A160-4262-BD99-8D05C92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B33B4-184D-864D-AACD-FBC376C9A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1224115"/>
            <a:ext cx="6755199" cy="904945"/>
          </a:xfrm>
        </p:spPr>
        <p:txBody>
          <a:bodyPr>
            <a:normAutofit/>
          </a:bodyPr>
          <a:lstStyle/>
          <a:p>
            <a:r>
              <a:rPr lang="en-US" dirty="0"/>
              <a:t>Mating Behavior</a:t>
            </a:r>
          </a:p>
        </p:txBody>
      </p:sp>
      <p:pic>
        <p:nvPicPr>
          <p:cNvPr id="5" name="Picture 4" descr="A group of sheep in front of a chicken&#10;&#10;Description automatically generated">
            <a:extLst>
              <a:ext uri="{FF2B5EF4-FFF2-40B4-BE49-F238E27FC236}">
                <a16:creationId xmlns:a16="http://schemas.microsoft.com/office/drawing/2014/main" id="{869D33AB-8828-3041-A315-1591BF1569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4" r="29937" b="-1"/>
          <a:stretch/>
        </p:blipFill>
        <p:spPr>
          <a:xfrm>
            <a:off x="604502" y="759652"/>
            <a:ext cx="4001315" cy="534070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7CBBCD-BED8-4C4C-8F45-F9CEE9F5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227DA-4D0C-2345-83AF-EFBC6190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72" y="2438399"/>
            <a:ext cx="6755199" cy="3661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Factors Affecting Mating Behavior:</a:t>
            </a:r>
          </a:p>
          <a:p>
            <a:r>
              <a:rPr lang="en-US" dirty="0"/>
              <a:t>Age</a:t>
            </a:r>
          </a:p>
          <a:p>
            <a:r>
              <a:rPr lang="en-US" dirty="0"/>
              <a:t>Body Weight &amp; Breast Fleshing (size)</a:t>
            </a:r>
          </a:p>
          <a:p>
            <a:r>
              <a:rPr lang="en-US" dirty="0"/>
              <a:t>Sex Ratio </a:t>
            </a:r>
          </a:p>
          <a:p>
            <a:r>
              <a:rPr lang="en-US" dirty="0"/>
              <a:t>Physical Condition (feet &amp; legs)</a:t>
            </a:r>
          </a:p>
          <a:p>
            <a:r>
              <a:rPr lang="en-US" dirty="0"/>
              <a:t>Pecking Order or Dominance: Set by body size and head appendages (comb &amp; wattle size)</a:t>
            </a:r>
          </a:p>
        </p:txBody>
      </p:sp>
    </p:spTree>
    <p:extLst>
      <p:ext uri="{BB962C8B-B14F-4D97-AF65-F5344CB8AC3E}">
        <p14:creationId xmlns:p14="http://schemas.microsoft.com/office/powerpoint/2010/main" val="3527370169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Broiler Breeders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4590" y="4176131"/>
            <a:ext cx="4835146" cy="1038807"/>
          </a:xfrm>
        </p:spPr>
        <p:txBody>
          <a:bodyPr>
            <a:normAutofit fontScale="92500"/>
          </a:bodyPr>
          <a:lstStyle/>
          <a:p>
            <a:r>
              <a:rPr lang="en-US" dirty="0"/>
              <a:t>Unit 10: Segment 1</a:t>
            </a:r>
          </a:p>
          <a:p>
            <a:r>
              <a:rPr lang="en-US" i="1" dirty="0"/>
              <a:t>Terminology &amp; Introduction to Broiler Breeders</a:t>
            </a:r>
          </a:p>
        </p:txBody>
      </p:sp>
    </p:spTree>
    <p:extLst>
      <p:ext uri="{BB962C8B-B14F-4D97-AF65-F5344CB8AC3E}">
        <p14:creationId xmlns:p14="http://schemas.microsoft.com/office/powerpoint/2010/main" val="425033769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D877858-43DB-478C-BC84-9DACF1A1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27EADC-FF08-524A-A509-3A4EA70B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528" y="568345"/>
            <a:ext cx="3851743" cy="1560716"/>
          </a:xfrm>
        </p:spPr>
        <p:txBody>
          <a:bodyPr>
            <a:normAutofit/>
          </a:bodyPr>
          <a:lstStyle/>
          <a:p>
            <a:r>
              <a:rPr lang="en-US" dirty="0"/>
              <a:t>Body Size &amp; Conformation</a:t>
            </a:r>
          </a:p>
        </p:txBody>
      </p:sp>
      <p:pic>
        <p:nvPicPr>
          <p:cNvPr id="6" name="Picture 5" descr="A bird standing in front of a chicken&#10;&#10;Description automatically generated">
            <a:extLst>
              <a:ext uri="{FF2B5EF4-FFF2-40B4-BE49-F238E27FC236}">
                <a16:creationId xmlns:a16="http://schemas.microsoft.com/office/drawing/2014/main" id="{AB2C7CBF-D59A-DB49-9B0D-26FD0ADD0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1" y="773263"/>
            <a:ext cx="6898017" cy="531147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170ABC-ADB2-4391-89AD-49DF2FC59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2528" y="2176009"/>
            <a:ext cx="38517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FC1C8-C414-484E-8054-F8B7D034D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2528" y="2438399"/>
            <a:ext cx="4339472" cy="4419599"/>
          </a:xfrm>
        </p:spPr>
        <p:txBody>
          <a:bodyPr>
            <a:normAutofit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dirty="0"/>
              <a:t>Body size and conformation is very important in breeders and can be evaluated by the following:</a:t>
            </a:r>
          </a:p>
          <a:p>
            <a:pPr>
              <a:lnSpc>
                <a:spcPct val="101000"/>
              </a:lnSpc>
            </a:pPr>
            <a:r>
              <a:rPr lang="en-US" dirty="0"/>
              <a:t>Weighing</a:t>
            </a:r>
          </a:p>
          <a:p>
            <a:pPr>
              <a:lnSpc>
                <a:spcPct val="101000"/>
              </a:lnSpc>
            </a:pPr>
            <a:r>
              <a:rPr lang="en-US" dirty="0"/>
              <a:t>Fleshing (looking at breast size)</a:t>
            </a:r>
          </a:p>
          <a:p>
            <a:pPr>
              <a:lnSpc>
                <a:spcPct val="101000"/>
              </a:lnSpc>
            </a:pPr>
            <a:r>
              <a:rPr lang="en-US" dirty="0"/>
              <a:t>Shank Color </a:t>
            </a:r>
          </a:p>
          <a:p>
            <a:pPr lvl="1">
              <a:lnSpc>
                <a:spcPct val="101000"/>
              </a:lnSpc>
            </a:pPr>
            <a:r>
              <a:rPr lang="en-US" sz="2000" dirty="0"/>
              <a:t>Red does NOT = Fertile!</a:t>
            </a:r>
          </a:p>
          <a:p>
            <a:pPr>
              <a:lnSpc>
                <a:spcPct val="101000"/>
              </a:lnSpc>
            </a:pPr>
            <a:r>
              <a:rPr lang="en-US" dirty="0"/>
              <a:t>Comb Size &amp; Color</a:t>
            </a:r>
          </a:p>
          <a:p>
            <a:pPr lvl="1">
              <a:lnSpc>
                <a:spcPct val="101000"/>
              </a:lnSpc>
            </a:pPr>
            <a:r>
              <a:rPr lang="en-US" sz="2000" dirty="0"/>
              <a:t>Comb size relates to teste size</a:t>
            </a:r>
          </a:p>
          <a:p>
            <a:pPr lvl="1">
              <a:lnSpc>
                <a:spcPct val="101000"/>
              </a:lnSpc>
            </a:pPr>
            <a:r>
              <a:rPr lang="en-US" sz="2000" dirty="0"/>
              <a:t>Purple combs = high nitrogen levels in the blood</a:t>
            </a:r>
          </a:p>
        </p:txBody>
      </p:sp>
    </p:spTree>
    <p:extLst>
      <p:ext uri="{BB962C8B-B14F-4D97-AF65-F5344CB8AC3E}">
        <p14:creationId xmlns:p14="http://schemas.microsoft.com/office/powerpoint/2010/main" val="3382608689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chicken&#10;&#10;Description automatically generated">
            <a:extLst>
              <a:ext uri="{FF2B5EF4-FFF2-40B4-BE49-F238E27FC236}">
                <a16:creationId xmlns:a16="http://schemas.microsoft.com/office/drawing/2014/main" id="{154C97EC-AF27-C44D-B02C-B86DE4FDD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" b="9632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0B33B4-184D-864D-AACD-FBC376C9A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35625"/>
            <a:ext cx="8770571" cy="9934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Sex Ratio</a:t>
            </a:r>
          </a:p>
        </p:txBody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227DA-4D0C-2345-83AF-EFBC6190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301609"/>
          </a:xfrm>
        </p:spPr>
        <p:txBody>
          <a:bodyPr>
            <a:normAutofit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Too Low Sex Ratio: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Can result in low fertility due to low mating frequency 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Can be fixed with the addition of more males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Will lose early fertility and hatch if not corrected early!</a:t>
            </a:r>
          </a:p>
          <a:p>
            <a:pPr>
              <a:lnSpc>
                <a:spcPct val="101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1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Too High Sex Ratio: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Hens learn to run/avoid the males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Poor fertility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High mortality/injury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Too high competition among males for feed and females</a:t>
            </a:r>
          </a:p>
          <a:p>
            <a:pPr>
              <a:lnSpc>
                <a:spcPct val="101000"/>
              </a:lnSpc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50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C1D78633-7222-4BD8-9B43-C5A3FE3FB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4A62ED5-69F8-4A9A-959F-BDFA4CB00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E1E0581-3B45-45FA-909D-956C5BA8C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5474103-4A93-4198-B2FA-45EC74FD5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</p:sp>
      </p:grp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A0F9152-48E3-49B1-872D-898BCB713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3466" y="643466"/>
            <a:ext cx="10905066" cy="5571066"/>
          </a:xfrm>
          <a:custGeom>
            <a:avLst/>
            <a:gdLst>
              <a:gd name="connsiteX0" fmla="*/ 317500 w 10905066"/>
              <a:gd name="connsiteY0" fmla="*/ 0 h 5571066"/>
              <a:gd name="connsiteX1" fmla="*/ 6969125 w 10905066"/>
              <a:gd name="connsiteY1" fmla="*/ 0 h 5571066"/>
              <a:gd name="connsiteX2" fmla="*/ 6969127 w 10905066"/>
              <a:gd name="connsiteY2" fmla="*/ 0 h 5571066"/>
              <a:gd name="connsiteX3" fmla="*/ 10587566 w 10905066"/>
              <a:gd name="connsiteY3" fmla="*/ 0 h 5571066"/>
              <a:gd name="connsiteX4" fmla="*/ 10651066 w 10905066"/>
              <a:gd name="connsiteY4" fmla="*/ 6350 h 5571066"/>
              <a:gd name="connsiteX5" fmla="*/ 10711391 w 10905066"/>
              <a:gd name="connsiteY5" fmla="*/ 23813 h 5571066"/>
              <a:gd name="connsiteX6" fmla="*/ 10763779 w 10905066"/>
              <a:gd name="connsiteY6" fmla="*/ 52388 h 5571066"/>
              <a:gd name="connsiteX7" fmla="*/ 10812991 w 10905066"/>
              <a:gd name="connsiteY7" fmla="*/ 93663 h 5571066"/>
              <a:gd name="connsiteX8" fmla="*/ 10849503 w 10905066"/>
              <a:gd name="connsiteY8" fmla="*/ 139700 h 5571066"/>
              <a:gd name="connsiteX9" fmla="*/ 10881253 w 10905066"/>
              <a:gd name="connsiteY9" fmla="*/ 195263 h 5571066"/>
              <a:gd name="connsiteX10" fmla="*/ 10898716 w 10905066"/>
              <a:gd name="connsiteY10" fmla="*/ 254000 h 5571066"/>
              <a:gd name="connsiteX11" fmla="*/ 10905066 w 10905066"/>
              <a:gd name="connsiteY11" fmla="*/ 319088 h 5571066"/>
              <a:gd name="connsiteX12" fmla="*/ 10905066 w 10905066"/>
              <a:gd name="connsiteY12" fmla="*/ 1556279 h 5571066"/>
              <a:gd name="connsiteX13" fmla="*/ 10905066 w 10905066"/>
              <a:gd name="connsiteY13" fmla="*/ 4014788 h 5571066"/>
              <a:gd name="connsiteX14" fmla="*/ 10905066 w 10905066"/>
              <a:gd name="connsiteY14" fmla="*/ 5251979 h 5571066"/>
              <a:gd name="connsiteX15" fmla="*/ 10898716 w 10905066"/>
              <a:gd name="connsiteY15" fmla="*/ 5317066 h 5571066"/>
              <a:gd name="connsiteX16" fmla="*/ 10881253 w 10905066"/>
              <a:gd name="connsiteY16" fmla="*/ 5375804 h 5571066"/>
              <a:gd name="connsiteX17" fmla="*/ 10849503 w 10905066"/>
              <a:gd name="connsiteY17" fmla="*/ 5431366 h 5571066"/>
              <a:gd name="connsiteX18" fmla="*/ 10812991 w 10905066"/>
              <a:gd name="connsiteY18" fmla="*/ 5478991 h 5571066"/>
              <a:gd name="connsiteX19" fmla="*/ 10763779 w 10905066"/>
              <a:gd name="connsiteY19" fmla="*/ 5518679 h 5571066"/>
              <a:gd name="connsiteX20" fmla="*/ 10711391 w 10905066"/>
              <a:gd name="connsiteY20" fmla="*/ 5547254 h 5571066"/>
              <a:gd name="connsiteX21" fmla="*/ 10651066 w 10905066"/>
              <a:gd name="connsiteY21" fmla="*/ 5564716 h 5571066"/>
              <a:gd name="connsiteX22" fmla="*/ 10587566 w 10905066"/>
              <a:gd name="connsiteY22" fmla="*/ 5571066 h 5571066"/>
              <a:gd name="connsiteX23" fmla="*/ 6969125 w 10905066"/>
              <a:gd name="connsiteY23" fmla="*/ 5571066 h 5571066"/>
              <a:gd name="connsiteX24" fmla="*/ 3935941 w 10905066"/>
              <a:gd name="connsiteY24" fmla="*/ 5571066 h 5571066"/>
              <a:gd name="connsiteX25" fmla="*/ 317500 w 10905066"/>
              <a:gd name="connsiteY25" fmla="*/ 5571066 h 5571066"/>
              <a:gd name="connsiteX26" fmla="*/ 254000 w 10905066"/>
              <a:gd name="connsiteY26" fmla="*/ 5564716 h 5571066"/>
              <a:gd name="connsiteX27" fmla="*/ 193675 w 10905066"/>
              <a:gd name="connsiteY27" fmla="*/ 5547254 h 5571066"/>
              <a:gd name="connsiteX28" fmla="*/ 141288 w 10905066"/>
              <a:gd name="connsiteY28" fmla="*/ 5518679 h 5571066"/>
              <a:gd name="connsiteX29" fmla="*/ 92075 w 10905066"/>
              <a:gd name="connsiteY29" fmla="*/ 5478991 h 5571066"/>
              <a:gd name="connsiteX30" fmla="*/ 55563 w 10905066"/>
              <a:gd name="connsiteY30" fmla="*/ 5431366 h 5571066"/>
              <a:gd name="connsiteX31" fmla="*/ 23813 w 10905066"/>
              <a:gd name="connsiteY31" fmla="*/ 5375804 h 5571066"/>
              <a:gd name="connsiteX32" fmla="*/ 6350 w 10905066"/>
              <a:gd name="connsiteY32" fmla="*/ 5317066 h 5571066"/>
              <a:gd name="connsiteX33" fmla="*/ 0 w 10905066"/>
              <a:gd name="connsiteY33" fmla="*/ 5251979 h 5571066"/>
              <a:gd name="connsiteX34" fmla="*/ 0 w 10905066"/>
              <a:gd name="connsiteY34" fmla="*/ 4014789 h 5571066"/>
              <a:gd name="connsiteX35" fmla="*/ 0 w 10905066"/>
              <a:gd name="connsiteY35" fmla="*/ 4014788 h 5571066"/>
              <a:gd name="connsiteX36" fmla="*/ 0 w 10905066"/>
              <a:gd name="connsiteY36" fmla="*/ 319088 h 5571066"/>
              <a:gd name="connsiteX37" fmla="*/ 6350 w 10905066"/>
              <a:gd name="connsiteY37" fmla="*/ 254000 h 5571066"/>
              <a:gd name="connsiteX38" fmla="*/ 23813 w 10905066"/>
              <a:gd name="connsiteY38" fmla="*/ 195263 h 5571066"/>
              <a:gd name="connsiteX39" fmla="*/ 55563 w 10905066"/>
              <a:gd name="connsiteY39" fmla="*/ 139700 h 5571066"/>
              <a:gd name="connsiteX40" fmla="*/ 92075 w 10905066"/>
              <a:gd name="connsiteY40" fmla="*/ 93663 h 5571066"/>
              <a:gd name="connsiteX41" fmla="*/ 141288 w 10905066"/>
              <a:gd name="connsiteY41" fmla="*/ 52388 h 5571066"/>
              <a:gd name="connsiteX42" fmla="*/ 193675 w 10905066"/>
              <a:gd name="connsiteY42" fmla="*/ 23813 h 5571066"/>
              <a:gd name="connsiteX43" fmla="*/ 254000 w 10905066"/>
              <a:gd name="connsiteY43" fmla="*/ 635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05066" h="5571066">
                <a:moveTo>
                  <a:pt x="317500" y="0"/>
                </a:moveTo>
                <a:lnTo>
                  <a:pt x="6969125" y="0"/>
                </a:lnTo>
                <a:lnTo>
                  <a:pt x="6969127" y="0"/>
                </a:lnTo>
                <a:lnTo>
                  <a:pt x="10587566" y="0"/>
                </a:lnTo>
                <a:lnTo>
                  <a:pt x="10651066" y="6350"/>
                </a:lnTo>
                <a:lnTo>
                  <a:pt x="10711391" y="23813"/>
                </a:lnTo>
                <a:lnTo>
                  <a:pt x="10763779" y="52388"/>
                </a:lnTo>
                <a:lnTo>
                  <a:pt x="10812991" y="93663"/>
                </a:lnTo>
                <a:lnTo>
                  <a:pt x="10849503" y="139700"/>
                </a:lnTo>
                <a:lnTo>
                  <a:pt x="10881253" y="195263"/>
                </a:lnTo>
                <a:lnTo>
                  <a:pt x="10898716" y="254000"/>
                </a:lnTo>
                <a:lnTo>
                  <a:pt x="10905066" y="319088"/>
                </a:lnTo>
                <a:lnTo>
                  <a:pt x="10905066" y="1556279"/>
                </a:lnTo>
                <a:lnTo>
                  <a:pt x="10905066" y="4014788"/>
                </a:lnTo>
                <a:lnTo>
                  <a:pt x="10905066" y="5251979"/>
                </a:lnTo>
                <a:lnTo>
                  <a:pt x="10898716" y="5317066"/>
                </a:lnTo>
                <a:lnTo>
                  <a:pt x="10881253" y="5375804"/>
                </a:lnTo>
                <a:lnTo>
                  <a:pt x="10849503" y="5431366"/>
                </a:lnTo>
                <a:lnTo>
                  <a:pt x="10812991" y="5478991"/>
                </a:lnTo>
                <a:lnTo>
                  <a:pt x="10763779" y="5518679"/>
                </a:lnTo>
                <a:lnTo>
                  <a:pt x="10711391" y="5547254"/>
                </a:lnTo>
                <a:lnTo>
                  <a:pt x="10651066" y="5564716"/>
                </a:lnTo>
                <a:lnTo>
                  <a:pt x="10587566" y="5571066"/>
                </a:lnTo>
                <a:lnTo>
                  <a:pt x="6969125" y="5571066"/>
                </a:lnTo>
                <a:lnTo>
                  <a:pt x="3935941" y="5571066"/>
                </a:lnTo>
                <a:lnTo>
                  <a:pt x="317500" y="5571066"/>
                </a:lnTo>
                <a:lnTo>
                  <a:pt x="254000" y="5564716"/>
                </a:lnTo>
                <a:lnTo>
                  <a:pt x="193675" y="5547254"/>
                </a:lnTo>
                <a:lnTo>
                  <a:pt x="141288" y="5518679"/>
                </a:lnTo>
                <a:lnTo>
                  <a:pt x="92075" y="5478991"/>
                </a:lnTo>
                <a:lnTo>
                  <a:pt x="55563" y="5431366"/>
                </a:lnTo>
                <a:lnTo>
                  <a:pt x="23813" y="5375804"/>
                </a:lnTo>
                <a:lnTo>
                  <a:pt x="6350" y="5317066"/>
                </a:lnTo>
                <a:lnTo>
                  <a:pt x="0" y="5251979"/>
                </a:lnTo>
                <a:lnTo>
                  <a:pt x="0" y="4014789"/>
                </a:lnTo>
                <a:lnTo>
                  <a:pt x="0" y="4014788"/>
                </a:lnTo>
                <a:lnTo>
                  <a:pt x="0" y="319088"/>
                </a:lnTo>
                <a:lnTo>
                  <a:pt x="6350" y="254000"/>
                </a:lnTo>
                <a:lnTo>
                  <a:pt x="23813" y="195263"/>
                </a:lnTo>
                <a:lnTo>
                  <a:pt x="55563" y="139700"/>
                </a:lnTo>
                <a:lnTo>
                  <a:pt x="92075" y="93663"/>
                </a:lnTo>
                <a:lnTo>
                  <a:pt x="141288" y="52388"/>
                </a:lnTo>
                <a:lnTo>
                  <a:pt x="193675" y="23813"/>
                </a:lnTo>
                <a:lnTo>
                  <a:pt x="254000" y="635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489F6D-90F9-4863-AC28-04E23B84E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990" y="845990"/>
            <a:ext cx="10486868" cy="5166017"/>
          </a:xfrm>
          <a:prstGeom prst="roundRect">
            <a:avLst>
              <a:gd name="adj" fmla="val 3173"/>
            </a:avLst>
          </a:prstGeom>
          <a:noFill/>
          <a:ln w="444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6DBE11-F084-C241-9F6F-7D09A724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846" y="1055489"/>
            <a:ext cx="9486309" cy="1073572"/>
          </a:xfrm>
        </p:spPr>
        <p:txBody>
          <a:bodyPr anchor="ctr">
            <a:normAutofit/>
          </a:bodyPr>
          <a:lstStyle/>
          <a:p>
            <a:pPr algn="ctr"/>
            <a:r>
              <a:rPr lang="en-US" sz="3600"/>
              <a:t>Artificial Insemination (AI)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CFF822-5B88-4257-86DB-464E3C755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0200" y="2240822"/>
            <a:ext cx="1371600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B91ECEE-7AC3-B740-9514-1D296BBD8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082" y="2550885"/>
            <a:ext cx="4743154" cy="2965405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b="1" dirty="0"/>
              <a:t>Insemination:</a:t>
            </a:r>
          </a:p>
          <a:p>
            <a:pPr>
              <a:lnSpc>
                <a:spcPct val="101000"/>
              </a:lnSpc>
            </a:pPr>
            <a:r>
              <a:rPr lang="en-US" dirty="0"/>
              <a:t>A minimum of 100,000 spermatozoa into the vagina every 7 days will provide 95-98% fertility.</a:t>
            </a:r>
          </a:p>
          <a:p>
            <a:pPr>
              <a:lnSpc>
                <a:spcPct val="101000"/>
              </a:lnSpc>
            </a:pPr>
            <a:r>
              <a:rPr lang="en-US" dirty="0"/>
              <a:t>Rooster semen is more concentrated</a:t>
            </a:r>
          </a:p>
          <a:p>
            <a:pPr lvl="1">
              <a:lnSpc>
                <a:spcPct val="101000"/>
              </a:lnSpc>
            </a:pPr>
            <a:r>
              <a:rPr lang="en-US" sz="2000" dirty="0"/>
              <a:t>3.5 - 5.5 million spermatozoa per ml</a:t>
            </a:r>
          </a:p>
          <a:p>
            <a:pPr>
              <a:lnSpc>
                <a:spcPct val="101000"/>
              </a:lnSpc>
            </a:pPr>
            <a:r>
              <a:rPr lang="en-US" dirty="0"/>
              <a:t>Avian semen does not freeze well.</a:t>
            </a:r>
          </a:p>
          <a:p>
            <a:pPr marL="0" indent="0">
              <a:lnSpc>
                <a:spcPct val="101000"/>
              </a:lnSpc>
              <a:buNone/>
            </a:pPr>
            <a:endParaRPr lang="en-US" sz="1300" b="1" dirty="0"/>
          </a:p>
          <a:p>
            <a:pPr>
              <a:lnSpc>
                <a:spcPct val="101000"/>
              </a:lnSpc>
            </a:pPr>
            <a:endParaRPr lang="en-US" sz="13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C1D625-7219-4F43-B9F5-6945CD83017E}"/>
              </a:ext>
            </a:extLst>
          </p:cNvPr>
          <p:cNvSpPr txBox="1">
            <a:spLocks/>
          </p:cNvSpPr>
          <p:nvPr/>
        </p:nvSpPr>
        <p:spPr>
          <a:xfrm>
            <a:off x="6589704" y="2541264"/>
            <a:ext cx="4743154" cy="3526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1000"/>
              </a:lnSpc>
              <a:buFont typeface="Corbel" panose="020B0503020204020204" pitchFamily="34" charset="0"/>
              <a:buNone/>
            </a:pPr>
            <a:r>
              <a:rPr lang="en-US" b="1" dirty="0"/>
              <a:t>Fertility:</a:t>
            </a:r>
          </a:p>
          <a:p>
            <a:pPr>
              <a:lnSpc>
                <a:spcPct val="101000"/>
              </a:lnSpc>
            </a:pPr>
            <a:r>
              <a:rPr lang="en-US" dirty="0"/>
              <a:t>Spermatozoa must penetrate the germinal disc</a:t>
            </a:r>
          </a:p>
          <a:p>
            <a:pPr>
              <a:lnSpc>
                <a:spcPct val="101000"/>
              </a:lnSpc>
            </a:pPr>
            <a:r>
              <a:rPr lang="en-US" dirty="0"/>
              <a:t>Hens are inseminated after 3pm to ensure that the spermatozoa can reach the sperm storage tubules.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If done prior to 3pm, an egg in the shell gland of the oviduct will impede the sperm from traveling through the oviduct.</a:t>
            </a:r>
          </a:p>
          <a:p>
            <a:pPr>
              <a:lnSpc>
                <a:spcPct val="101000"/>
              </a:lnSpc>
            </a:pPr>
            <a:r>
              <a:rPr lang="en-US" dirty="0"/>
              <a:t>Majority of mating during the last 4 hours of light</a:t>
            </a:r>
          </a:p>
          <a:p>
            <a:pPr>
              <a:lnSpc>
                <a:spcPct val="101000"/>
              </a:lnSpc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144947612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450FF14-6377-4F15-A50C-6E804489F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6DBE11-F084-C241-9F6F-7D09A724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514" y="884903"/>
            <a:ext cx="3877757" cy="1244158"/>
          </a:xfrm>
        </p:spPr>
        <p:txBody>
          <a:bodyPr>
            <a:normAutofit/>
          </a:bodyPr>
          <a:lstStyle/>
          <a:p>
            <a:r>
              <a:rPr lang="en-US" sz="3400" dirty="0"/>
              <a:t>Artificial Insemination (AI)</a:t>
            </a:r>
          </a:p>
        </p:txBody>
      </p:sp>
      <p:sp>
        <p:nvSpPr>
          <p:cNvPr id="26" name="Rounded Rectangle 13">
            <a:extLst>
              <a:ext uri="{FF2B5EF4-FFF2-40B4-BE49-F238E27FC236}">
                <a16:creationId xmlns:a16="http://schemas.microsoft.com/office/drawing/2014/main" id="{3A3A5C02-9E21-4315-9391-21C9E66CB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229" y="1534308"/>
            <a:ext cx="6494910" cy="4358546"/>
          </a:xfrm>
          <a:prstGeom prst="roundRect">
            <a:avLst>
              <a:gd name="adj" fmla="val 246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dog, white, holding, sitting&#10;&#10;Description automatically generated">
            <a:extLst>
              <a:ext uri="{FF2B5EF4-FFF2-40B4-BE49-F238E27FC236}">
                <a16:creationId xmlns:a16="http://schemas.microsoft.com/office/drawing/2014/main" id="{B1112824-F709-3F42-AC06-A45395E99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41" y="1777062"/>
            <a:ext cx="5866390" cy="391581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67D375-84C5-4EFB-AF77-DE352BC52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26514" y="2176009"/>
            <a:ext cx="387775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1ECEE-7AC3-B740-9514-1D296BBD8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6514" y="2438400"/>
            <a:ext cx="3877757" cy="3651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1.) Collect Semen:</a:t>
            </a:r>
          </a:p>
          <a:p>
            <a:r>
              <a:rPr lang="en-US" dirty="0"/>
              <a:t>Hold rooster so that he feels secure, with his keel bone laying flat on a solid surface</a:t>
            </a:r>
          </a:p>
          <a:p>
            <a:r>
              <a:rPr lang="en-US" dirty="0"/>
              <a:t>Glide hand from hips to tail</a:t>
            </a:r>
          </a:p>
          <a:p>
            <a:r>
              <a:rPr lang="en-US" dirty="0"/>
              <a:t>Very important to avoid contamination!</a:t>
            </a:r>
          </a:p>
          <a:p>
            <a:r>
              <a:rPr lang="en-US" dirty="0"/>
              <a:t>Semen needs to be used within 30 minutes of collection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3576999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450FF14-6377-4F15-A50C-6E804489F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6DBE11-F084-C241-9F6F-7D09A724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514" y="884903"/>
            <a:ext cx="3877757" cy="12441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dirty="0"/>
              <a:t>Artificial Insemination (AI)</a:t>
            </a: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3A3A5C02-9E21-4315-9391-21C9E66CB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229" y="1534308"/>
            <a:ext cx="6494910" cy="4358546"/>
          </a:xfrm>
          <a:prstGeom prst="roundRect">
            <a:avLst>
              <a:gd name="adj" fmla="val 246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F4509378-C860-8048-B676-7228370D2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4" y="1762312"/>
            <a:ext cx="5865838" cy="3915447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F67D375-84C5-4EFB-AF77-DE352BC52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26514" y="2176009"/>
            <a:ext cx="387775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5FBDF13-A73F-4949-A587-1AD0772E2407}"/>
              </a:ext>
            </a:extLst>
          </p:cNvPr>
          <p:cNvSpPr txBox="1">
            <a:spLocks/>
          </p:cNvSpPr>
          <p:nvPr/>
        </p:nvSpPr>
        <p:spPr>
          <a:xfrm>
            <a:off x="7826514" y="2438400"/>
            <a:ext cx="3877757" cy="3651504"/>
          </a:xfrm>
        </p:spPr>
        <p:txBody>
          <a:bodyPr vert="horz" lIns="91440" tIns="45720" rIns="91440" bIns="45720" rtlCol="0">
            <a:normAutofit lnSpcReduction="10000"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1000"/>
              </a:lnSpc>
              <a:buNone/>
            </a:pPr>
            <a:r>
              <a:rPr lang="en-US" b="1" dirty="0"/>
              <a:t>2.) Then, with the Hen:</a:t>
            </a:r>
          </a:p>
          <a:p>
            <a:r>
              <a:rPr lang="en-US" dirty="0"/>
              <a:t>Hold hen so that she feels secure, with her keel bone laying flat on a solid surface</a:t>
            </a:r>
          </a:p>
          <a:p>
            <a:pPr>
              <a:lnSpc>
                <a:spcPct val="101000"/>
              </a:lnSpc>
            </a:pPr>
            <a:r>
              <a:rPr lang="en-US" dirty="0"/>
              <a:t>Apply light pressure under vent</a:t>
            </a:r>
          </a:p>
          <a:p>
            <a:pPr>
              <a:lnSpc>
                <a:spcPct val="101000"/>
              </a:lnSpc>
            </a:pPr>
            <a:r>
              <a:rPr lang="en-US" dirty="0"/>
              <a:t>Insert semen straw in left opening about 1 inch</a:t>
            </a:r>
          </a:p>
          <a:p>
            <a:pPr>
              <a:lnSpc>
                <a:spcPct val="101000"/>
              </a:lnSpc>
            </a:pPr>
            <a:r>
              <a:rPr lang="en-US" dirty="0"/>
              <a:t>0.05 ml of semen</a:t>
            </a:r>
          </a:p>
          <a:p>
            <a:pPr>
              <a:lnSpc>
                <a:spcPct val="101000"/>
              </a:lnSpc>
            </a:pPr>
            <a:r>
              <a:rPr lang="en-US" dirty="0"/>
              <a:t>If you do not relieve pressure, the semen will come out.</a:t>
            </a:r>
          </a:p>
        </p:txBody>
      </p:sp>
    </p:spTree>
    <p:extLst>
      <p:ext uri="{BB962C8B-B14F-4D97-AF65-F5344CB8AC3E}">
        <p14:creationId xmlns:p14="http://schemas.microsoft.com/office/powerpoint/2010/main" val="3016776653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Broiler Breeders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4590" y="4176131"/>
            <a:ext cx="4835146" cy="1038807"/>
          </a:xfrm>
        </p:spPr>
        <p:txBody>
          <a:bodyPr>
            <a:normAutofit/>
          </a:bodyPr>
          <a:lstStyle/>
          <a:p>
            <a:r>
              <a:rPr lang="en-US" dirty="0"/>
              <a:t>Unit 10: Segment 4</a:t>
            </a:r>
          </a:p>
          <a:p>
            <a:r>
              <a:rPr lang="en-US" i="1" dirty="0"/>
              <a:t>Broiler Breeder Housing</a:t>
            </a:r>
          </a:p>
        </p:txBody>
      </p:sp>
    </p:spTree>
    <p:extLst>
      <p:ext uri="{BB962C8B-B14F-4D97-AF65-F5344CB8AC3E}">
        <p14:creationId xmlns:p14="http://schemas.microsoft.com/office/powerpoint/2010/main" val="1008919555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3D877858-43DB-478C-BC84-9DACF1A1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96BF0-2662-AD41-8DA2-D4B2D34F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528" y="827903"/>
            <a:ext cx="3851743" cy="1301158"/>
          </a:xfrm>
        </p:spPr>
        <p:txBody>
          <a:bodyPr>
            <a:normAutofit/>
          </a:bodyPr>
          <a:lstStyle/>
          <a:p>
            <a:r>
              <a:rPr lang="en-US" sz="3700" dirty="0"/>
              <a:t>Housing for Broiler Breeders</a:t>
            </a:r>
          </a:p>
        </p:txBody>
      </p:sp>
      <p:pic>
        <p:nvPicPr>
          <p:cNvPr id="5" name="Picture 4" descr="A picture containing snow, covered, fence, skiing&#10;&#10;Description automatically generated">
            <a:extLst>
              <a:ext uri="{FF2B5EF4-FFF2-40B4-BE49-F238E27FC236}">
                <a16:creationId xmlns:a16="http://schemas.microsoft.com/office/drawing/2014/main" id="{C11F7BF6-F16D-D844-A0FE-EA5E13282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7" y="939191"/>
            <a:ext cx="7460101" cy="4979617"/>
          </a:xfrm>
          <a:prstGeom prst="rect">
            <a:avLst/>
          </a:prstGeom>
        </p:spPr>
      </p:pic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D4170ABC-ADB2-4391-89AD-49DF2FC59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2528" y="2176009"/>
            <a:ext cx="38517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6AE87-0F76-3D48-9A61-88D4BC3EA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2528" y="2438399"/>
            <a:ext cx="3851743" cy="4123035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40 x 300-500 feet</a:t>
            </a:r>
          </a:p>
          <a:p>
            <a:pPr lvl="1"/>
            <a:r>
              <a:rPr lang="en-US" sz="2200" dirty="0"/>
              <a:t>Most common size: 40 x 425 feet</a:t>
            </a:r>
          </a:p>
          <a:p>
            <a:r>
              <a:rPr lang="en-US" sz="2200" dirty="0"/>
              <a:t>Feed equipment works best if you do not exceed 450 feet since feed chains run the length of the house and loop back (800-950 feet)</a:t>
            </a:r>
          </a:p>
          <a:p>
            <a:r>
              <a:rPr lang="en-US" sz="2200" dirty="0"/>
              <a:t>Adequate nipple drinker lines</a:t>
            </a:r>
          </a:p>
          <a:p>
            <a:r>
              <a:rPr lang="en-US" sz="2200" dirty="0"/>
              <a:t>Uniform lighting throughout the house</a:t>
            </a:r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50284444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snow, filled, table&#10;&#10;Description automatically generated">
            <a:extLst>
              <a:ext uri="{FF2B5EF4-FFF2-40B4-BE49-F238E27FC236}">
                <a16:creationId xmlns:a16="http://schemas.microsoft.com/office/drawing/2014/main" id="{B6E91B90-CF3C-974B-8B2B-6F0E3E379E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5" b="3849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F96BF0-2662-AD41-8DA2-D4B2D34F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06129"/>
            <a:ext cx="8770571" cy="10229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Housing for Broiler Breeders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6AE87-0F76-3D48-9A61-88D4BC3EA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065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Rearing (Pullet) House Specs: </a:t>
            </a:r>
          </a:p>
          <a:p>
            <a:r>
              <a:rPr lang="en-US" sz="2400" dirty="0">
                <a:solidFill>
                  <a:schemeClr val="tx1"/>
                </a:solidFill>
              </a:rPr>
              <a:t>Pullets and cockerels (21 weeks of age)</a:t>
            </a:r>
          </a:p>
          <a:p>
            <a:r>
              <a:rPr lang="en-US" sz="2400" dirty="0">
                <a:solidFill>
                  <a:schemeClr val="tx1"/>
                </a:solidFill>
              </a:rPr>
              <a:t>Light tight (meaning no natural light can get in)</a:t>
            </a:r>
          </a:p>
          <a:p>
            <a:r>
              <a:rPr lang="en-US" sz="2400" dirty="0">
                <a:solidFill>
                  <a:schemeClr val="tx1"/>
                </a:solidFill>
              </a:rPr>
              <a:t>All litter flooring</a:t>
            </a:r>
          </a:p>
          <a:p>
            <a:r>
              <a:rPr lang="en-US" sz="2400" dirty="0">
                <a:solidFill>
                  <a:schemeClr val="tx1"/>
                </a:solidFill>
              </a:rPr>
              <a:t>Feeders and drinkers</a:t>
            </a:r>
          </a:p>
          <a:p>
            <a:r>
              <a:rPr lang="en-US" sz="2400" dirty="0">
                <a:solidFill>
                  <a:schemeClr val="tx1"/>
                </a:solidFill>
              </a:rPr>
              <a:t>Evaporative cooling</a:t>
            </a:r>
          </a:p>
        </p:txBody>
      </p:sp>
    </p:spTree>
    <p:extLst>
      <p:ext uri="{BB962C8B-B14F-4D97-AF65-F5344CB8AC3E}">
        <p14:creationId xmlns:p14="http://schemas.microsoft.com/office/powerpoint/2010/main" val="441442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96BF0-2662-AD41-8DA2-D4B2D34F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568345"/>
            <a:ext cx="5303471" cy="1560716"/>
          </a:xfrm>
        </p:spPr>
        <p:txBody>
          <a:bodyPr>
            <a:normAutofit/>
          </a:bodyPr>
          <a:lstStyle/>
          <a:p>
            <a:r>
              <a:rPr lang="en-US" sz="4000" dirty="0"/>
              <a:t>Housing for </a:t>
            </a:r>
            <a:br>
              <a:rPr lang="en-US" sz="4000" dirty="0"/>
            </a:br>
            <a:r>
              <a:rPr lang="en-US" sz="4000" dirty="0"/>
              <a:t>Broiler Breeders</a:t>
            </a:r>
          </a:p>
        </p:txBody>
      </p:sp>
      <p:pic>
        <p:nvPicPr>
          <p:cNvPr id="5" name="Picture 4" descr="A picture containing indoor, snow, filled, food&#10;&#10;Description automatically generated">
            <a:extLst>
              <a:ext uri="{FF2B5EF4-FFF2-40B4-BE49-F238E27FC236}">
                <a16:creationId xmlns:a16="http://schemas.microsoft.com/office/drawing/2014/main" id="{AD16614F-EC87-FC41-92C1-74D6C91D2B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3" r="15977" b="-2"/>
          <a:stretch/>
        </p:blipFill>
        <p:spPr>
          <a:xfrm>
            <a:off x="219293" y="602775"/>
            <a:ext cx="5876707" cy="565244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6AE87-0F76-3D48-9A61-88D4BC3EA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399"/>
            <a:ext cx="5571907" cy="4286863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b="1" dirty="0"/>
              <a:t>Laying House Specs: </a:t>
            </a:r>
          </a:p>
          <a:p>
            <a:pPr>
              <a:lnSpc>
                <a:spcPct val="101000"/>
              </a:lnSpc>
            </a:pPr>
            <a:r>
              <a:rPr lang="en-US" dirty="0"/>
              <a:t>2/3 of the house have slats</a:t>
            </a:r>
          </a:p>
          <a:p>
            <a:pPr>
              <a:lnSpc>
                <a:spcPct val="101000"/>
              </a:lnSpc>
            </a:pPr>
            <a:r>
              <a:rPr lang="en-US" dirty="0"/>
              <a:t>Remaining 1/3 of the house is litter (where mating takes place)</a:t>
            </a:r>
          </a:p>
          <a:p>
            <a:pPr>
              <a:lnSpc>
                <a:spcPct val="101000"/>
              </a:lnSpc>
            </a:pPr>
            <a:r>
              <a:rPr lang="en-US" dirty="0"/>
              <a:t>Nests (eggs are collected mechanically or by hand)</a:t>
            </a:r>
          </a:p>
          <a:p>
            <a:pPr>
              <a:lnSpc>
                <a:spcPct val="101000"/>
              </a:lnSpc>
            </a:pPr>
            <a:r>
              <a:rPr lang="en-US" dirty="0"/>
              <a:t>Curtain-sided (walls are curtains that can be raised or lowered to maintain a comfortable house temperature)</a:t>
            </a:r>
          </a:p>
          <a:p>
            <a:pPr>
              <a:lnSpc>
                <a:spcPct val="101000"/>
              </a:lnSpc>
            </a:pPr>
            <a:r>
              <a:rPr lang="en-US" dirty="0"/>
              <a:t>Male </a:t>
            </a:r>
            <a:r>
              <a:rPr lang="en-US" b="1" u="sng" dirty="0"/>
              <a:t>and</a:t>
            </a:r>
            <a:r>
              <a:rPr lang="en-US" dirty="0"/>
              <a:t> female feeding systems (females eat on slats, males eat on floor)</a:t>
            </a:r>
          </a:p>
          <a:p>
            <a:pPr>
              <a:lnSpc>
                <a:spcPct val="101000"/>
              </a:lnSpc>
            </a:pPr>
            <a:r>
              <a:rPr lang="en-US" dirty="0"/>
              <a:t>Drinkers</a:t>
            </a:r>
          </a:p>
          <a:p>
            <a:pPr>
              <a:lnSpc>
                <a:spcPct val="101000"/>
              </a:lnSpc>
            </a:pPr>
            <a:r>
              <a:rPr lang="en-US" dirty="0"/>
              <a:t>Evaporative cooling</a:t>
            </a:r>
          </a:p>
          <a:p>
            <a:pPr>
              <a:lnSpc>
                <a:spcPct val="101000"/>
              </a:lnSpc>
            </a:pPr>
            <a:r>
              <a:rPr lang="en-US" dirty="0"/>
              <a:t>Work room space</a:t>
            </a:r>
          </a:p>
          <a:p>
            <a:pPr>
              <a:lnSpc>
                <a:spcPct val="101000"/>
              </a:lnSpc>
            </a:pPr>
            <a:r>
              <a:rPr lang="en-US" dirty="0"/>
              <a:t>Egg cooler (kept at 65</a:t>
            </a:r>
            <a:r>
              <a:rPr lang="en-US" baseline="30000" dirty="0"/>
              <a:t>o</a:t>
            </a:r>
            <a:r>
              <a:rPr lang="en-US" dirty="0"/>
              <a:t>F)</a:t>
            </a:r>
          </a:p>
        </p:txBody>
      </p:sp>
    </p:spTree>
    <p:extLst>
      <p:ext uri="{BB962C8B-B14F-4D97-AF65-F5344CB8AC3E}">
        <p14:creationId xmlns:p14="http://schemas.microsoft.com/office/powerpoint/2010/main" val="574133475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450FF14-6377-4F15-A50C-6E804489F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96BF0-2662-AD41-8DA2-D4B2D34F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514" y="766119"/>
            <a:ext cx="3877757" cy="1362941"/>
          </a:xfrm>
        </p:spPr>
        <p:txBody>
          <a:bodyPr>
            <a:normAutofit/>
          </a:bodyPr>
          <a:lstStyle/>
          <a:p>
            <a:r>
              <a:rPr lang="en-US" sz="3700" dirty="0"/>
              <a:t>Housing for Broiler Breeders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3A3A5C02-9E21-4315-9391-21C9E66CB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229" y="1534308"/>
            <a:ext cx="6494910" cy="4358546"/>
          </a:xfrm>
          <a:prstGeom prst="roundRect">
            <a:avLst>
              <a:gd name="adj" fmla="val 246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indoor, fence, standing, red&#10;&#10;Description automatically generated">
            <a:extLst>
              <a:ext uri="{FF2B5EF4-FFF2-40B4-BE49-F238E27FC236}">
                <a16:creationId xmlns:a16="http://schemas.microsoft.com/office/drawing/2014/main" id="{F88CED21-D546-5B4E-A112-58E54A791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89" y="1755673"/>
            <a:ext cx="5866390" cy="39158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67D375-84C5-4EFB-AF77-DE352BC52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26514" y="2176009"/>
            <a:ext cx="387775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6AE87-0F76-3D48-9A61-88D4BC3EA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6514" y="2438399"/>
            <a:ext cx="3877757" cy="42342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Bait Stations:</a:t>
            </a:r>
          </a:p>
          <a:p>
            <a:r>
              <a:rPr lang="en-US" sz="2400" dirty="0"/>
              <a:t>It is vital that rodents and pests are kept away for biosecurity and egg numbers!</a:t>
            </a:r>
          </a:p>
          <a:p>
            <a:r>
              <a:rPr lang="en-US" sz="2400" dirty="0"/>
              <a:t>These need to be placed inside and/or outside of the house, with the hole against the wall ever 15-20 feet.</a:t>
            </a:r>
          </a:p>
        </p:txBody>
      </p:sp>
    </p:spTree>
    <p:extLst>
      <p:ext uri="{BB962C8B-B14F-4D97-AF65-F5344CB8AC3E}">
        <p14:creationId xmlns:p14="http://schemas.microsoft.com/office/powerpoint/2010/main" val="131681151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0BA2247A-E9F8-4143-ADCA-0F842A18E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21323-73FE-D443-8A5C-B22C41EA1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580" y="1161535"/>
            <a:ext cx="9701953" cy="967525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Terminology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D6AAB1FD-37D2-44D2-9E77-C42AA85E7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46580" y="2176009"/>
            <a:ext cx="970195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1AD2D5C9-F5C6-4A80-9AFE-D13888E633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1658686"/>
              </p:ext>
            </p:extLst>
          </p:nvPr>
        </p:nvGraphicFramePr>
        <p:xfrm>
          <a:off x="1846580" y="2438400"/>
          <a:ext cx="9701953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9324089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9698-8A5F-8B40-9A8E-3E9640A4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Poultry Science </a:t>
            </a:r>
            <a:br>
              <a:rPr lang="en-US" dirty="0"/>
            </a:br>
            <a:r>
              <a:rPr lang="en-US" dirty="0"/>
              <a:t>Curriculum References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837BA2-953A-E54A-A80C-0FC0752F8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9258300" cy="4280452"/>
          </a:xfrm>
        </p:spPr>
        <p:txBody>
          <a:bodyPr numCol="3">
            <a:normAutofit fontScale="62500" lnSpcReduction="20000"/>
          </a:bodyPr>
          <a:lstStyle/>
          <a:p>
            <a:r>
              <a:rPr lang="en-US" dirty="0"/>
              <a:t>Jessica Fife, UGA Dept. of Poultry Science Outreach Coordinator, UGA Dept. of Agricultural Leadership, Education, &amp; Communication MAEE Candidate</a:t>
            </a:r>
          </a:p>
          <a:p>
            <a:r>
              <a:rPr lang="en-US" dirty="0"/>
              <a:t>Barry Croom, UGA Dept. of Agricultural Leadership, Education, &amp; Communication Professor</a:t>
            </a:r>
          </a:p>
          <a:p>
            <a:r>
              <a:rPr lang="en-US" dirty="0"/>
              <a:t>Ashley </a:t>
            </a:r>
            <a:r>
              <a:rPr lang="en-US" dirty="0" err="1"/>
              <a:t>Yopp</a:t>
            </a:r>
            <a:r>
              <a:rPr lang="en-US" dirty="0"/>
              <a:t>, UGA Dept. of Agricultural Leadership, Education, &amp; Communication Assistant Professor</a:t>
            </a:r>
          </a:p>
          <a:p>
            <a:r>
              <a:rPr lang="en-US" dirty="0"/>
              <a:t>Georgia Agriculture Education</a:t>
            </a:r>
          </a:p>
          <a:p>
            <a:r>
              <a:rPr lang="en-US" dirty="0"/>
              <a:t>Andrew Benson, UGA Dept. of Poultry Science Assistant Professor</a:t>
            </a:r>
          </a:p>
          <a:p>
            <a:r>
              <a:rPr lang="en-US" dirty="0"/>
              <a:t>Brian Jordan, UGA Dept. of Poultry Science Assistant Professor, UGA College of Veterinary Medicine Assistant Professor</a:t>
            </a:r>
          </a:p>
          <a:p>
            <a:endParaRPr lang="en-US" dirty="0"/>
          </a:p>
          <a:p>
            <a:r>
              <a:rPr lang="en-US" dirty="0"/>
              <a:t>University of Arkansas Bumpers College of Poultry Science – Poultry Science Dual Curriculum Course</a:t>
            </a:r>
          </a:p>
          <a:p>
            <a:r>
              <a:rPr lang="en-US" dirty="0"/>
              <a:t>Julia Gaskin, UGA Dept. of Crop and Soil Sciences Sr. Public Service Associate</a:t>
            </a:r>
          </a:p>
          <a:p>
            <a:r>
              <a:rPr lang="en-US" dirty="0"/>
              <a:t>Glendon Harris, UGA Dept. of Crop and Soil Sciences Professor &amp; Extension Agronomist</a:t>
            </a:r>
          </a:p>
          <a:p>
            <a:r>
              <a:rPr lang="en-US" dirty="0"/>
              <a:t>Brian </a:t>
            </a:r>
            <a:r>
              <a:rPr lang="en-US" dirty="0" err="1"/>
              <a:t>Kiepper</a:t>
            </a:r>
            <a:r>
              <a:rPr lang="en-US" dirty="0"/>
              <a:t>, UGA Dept. of Poultry Science Associate Professor</a:t>
            </a:r>
          </a:p>
          <a:p>
            <a:r>
              <a:rPr lang="en-US" dirty="0"/>
              <a:t>Claudia Dunkley, UGA Dept. of Poultry Science Public Service Associate</a:t>
            </a:r>
          </a:p>
          <a:p>
            <a:r>
              <a:rPr lang="en-US" dirty="0"/>
              <a:t>Casey Ritz, UGA Dept. of Poultry Science Professor</a:t>
            </a:r>
          </a:p>
          <a:p>
            <a:r>
              <a:rPr lang="en-US" dirty="0"/>
              <a:t>USPOULTRY &amp; USPOULTRY Poultry Science Curriculum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Tom </a:t>
            </a:r>
            <a:r>
              <a:rPr lang="en-US" dirty="0" err="1"/>
              <a:t>Tabler</a:t>
            </a:r>
            <a:r>
              <a:rPr lang="en-US" dirty="0"/>
              <a:t>, Mississippi State University Department of Poultry Science Extension Professor</a:t>
            </a:r>
          </a:p>
          <a:p>
            <a:r>
              <a:rPr lang="en-US" dirty="0"/>
              <a:t>Jacquie Jacob, University of Kentucky</a:t>
            </a:r>
          </a:p>
          <a:p>
            <a:r>
              <a:rPr lang="en-US" dirty="0"/>
              <a:t>Jeanna Wilson, UGA Dept. of Poultry Science Professor</a:t>
            </a:r>
          </a:p>
          <a:p>
            <a:r>
              <a:rPr lang="en-US" dirty="0"/>
              <a:t>Kelly Sweeney, UGA Dept. of Poultry Science </a:t>
            </a:r>
            <a:r>
              <a:rPr lang="en-US" dirty="0" err="1"/>
              <a:t>Ph.D</a:t>
            </a:r>
            <a:r>
              <a:rPr lang="en-US" dirty="0"/>
              <a:t> Candidate</a:t>
            </a:r>
          </a:p>
          <a:p>
            <a:r>
              <a:rPr lang="en-US" dirty="0"/>
              <a:t>Merck Veterinary Manual</a:t>
            </a:r>
          </a:p>
          <a:p>
            <a:r>
              <a:rPr lang="en-US" dirty="0"/>
              <a:t>University of Maryland Extension</a:t>
            </a:r>
          </a:p>
          <a:p>
            <a:r>
              <a:rPr lang="en-US" dirty="0"/>
              <a:t>Poultry Hub</a:t>
            </a:r>
          </a:p>
          <a:p>
            <a:r>
              <a:rPr lang="en-US" dirty="0"/>
              <a:t>Brian Fairchild, University of Georgia Department of Poultry Science Professor</a:t>
            </a:r>
          </a:p>
          <a:p>
            <a:r>
              <a:rPr lang="en-US" dirty="0"/>
              <a:t>Centers for Disease Control</a:t>
            </a:r>
          </a:p>
          <a:p>
            <a:r>
              <a:rPr lang="en-US" dirty="0"/>
              <a:t>National FFA Organization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2496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ACB33F1-D64F-4780-ACE9-07C69092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906C6-7625-A643-A7A5-E785338B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47" y="1238865"/>
            <a:ext cx="7766554" cy="890195"/>
          </a:xfrm>
        </p:spPr>
        <p:txBody>
          <a:bodyPr>
            <a:normAutofit/>
          </a:bodyPr>
          <a:lstStyle/>
          <a:p>
            <a:r>
              <a:rPr lang="en-US" dirty="0"/>
              <a:t>Broiler Breeders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62FA83-D5CC-4740-AA95-1A8C70EFE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1146" y="2176009"/>
            <a:ext cx="7766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125CF-A077-864A-929C-884A9B628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13" y="2438399"/>
            <a:ext cx="7767388" cy="427210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sz="1800" b="1" u="sng" dirty="0"/>
              <a:t>Broiler Breeders </a:t>
            </a:r>
            <a:r>
              <a:rPr lang="en-US" sz="1800" dirty="0"/>
              <a:t>– the parents of the meat birds we eat.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Poultry companies buy breeders at </a:t>
            </a:r>
            <a:r>
              <a:rPr lang="en-US" sz="1800" b="1" dirty="0"/>
              <a:t>one day old</a:t>
            </a:r>
            <a:r>
              <a:rPr lang="en-US" sz="1800" dirty="0"/>
              <a:t> based on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Rate of Gain (meat deposition)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Feed Conversion (</a:t>
            </a:r>
            <a:r>
              <a:rPr lang="en-US" dirty="0" err="1"/>
              <a:t>Feed:Gain</a:t>
            </a:r>
            <a:r>
              <a:rPr lang="en-US" dirty="0"/>
              <a:t>)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What best meets their product mix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They manage the parent stock to maximize fertile egg production.</a:t>
            </a:r>
          </a:p>
          <a:p>
            <a:pPr marL="0" indent="0">
              <a:lnSpc>
                <a:spcPct val="101000"/>
              </a:lnSpc>
              <a:buNone/>
            </a:pPr>
            <a:endParaRPr lang="en-US" sz="1800" b="1" dirty="0"/>
          </a:p>
          <a:p>
            <a:pPr marL="0" indent="0">
              <a:lnSpc>
                <a:spcPct val="101000"/>
              </a:lnSpc>
              <a:buNone/>
            </a:pPr>
            <a:r>
              <a:rPr lang="en-US" sz="1800" b="1" dirty="0"/>
              <a:t>Parent Stock: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Do not like to lay eggs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Do not like to mate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Become top heavy over time </a:t>
            </a:r>
          </a:p>
        </p:txBody>
      </p:sp>
      <p:pic>
        <p:nvPicPr>
          <p:cNvPr id="5" name="Picture 4" descr="A chicken standing on top of a metal fence&#10;&#10;Description automatically generated">
            <a:extLst>
              <a:ext uri="{FF2B5EF4-FFF2-40B4-BE49-F238E27FC236}">
                <a16:creationId xmlns:a16="http://schemas.microsoft.com/office/drawing/2014/main" id="{5C4BDD5A-67EC-174A-BF4D-D25D26084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4" r="9153"/>
          <a:stretch/>
        </p:blipFill>
        <p:spPr>
          <a:xfrm>
            <a:off x="8770337" y="-8545"/>
            <a:ext cx="3424512" cy="68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76632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B1BB61-A160-4262-BD99-8D05C92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E8A75-53EC-7A42-B26A-F1BC78DE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568345"/>
            <a:ext cx="6755199" cy="1560716"/>
          </a:xfrm>
        </p:spPr>
        <p:txBody>
          <a:bodyPr>
            <a:normAutofit/>
          </a:bodyPr>
          <a:lstStyle/>
          <a:p>
            <a:r>
              <a:rPr lang="en-US" dirty="0"/>
              <a:t>Primary Breeder Companies</a:t>
            </a:r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0C1CC29F-3836-754A-82CE-DBBDD6D43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2" r="24599" b="2"/>
          <a:stretch/>
        </p:blipFill>
        <p:spPr>
          <a:xfrm>
            <a:off x="234669" y="452777"/>
            <a:ext cx="4459640" cy="595244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7CBBCD-BED8-4C4C-8F45-F9CEE9F5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10E6F-7884-8D44-8925-2A4D4B52E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72" y="2438399"/>
            <a:ext cx="6755199" cy="418362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sz="2400" b="1" dirty="0"/>
              <a:t>Parent chicks are sold by genetic Primary Breeder companies:</a:t>
            </a:r>
          </a:p>
          <a:p>
            <a:pPr lvl="1">
              <a:lnSpc>
                <a:spcPct val="101000"/>
              </a:lnSpc>
            </a:pPr>
            <a:r>
              <a:rPr lang="en-US" sz="2000" dirty="0"/>
              <a:t>Cobb-</a:t>
            </a:r>
            <a:r>
              <a:rPr lang="en-US" sz="2000" dirty="0" err="1"/>
              <a:t>Vantress</a:t>
            </a:r>
            <a:r>
              <a:rPr lang="en-US" sz="2000" dirty="0"/>
              <a:t> (AR)</a:t>
            </a:r>
          </a:p>
          <a:p>
            <a:pPr lvl="1">
              <a:lnSpc>
                <a:spcPct val="101000"/>
              </a:lnSpc>
            </a:pPr>
            <a:r>
              <a:rPr lang="en-US" sz="2000"/>
              <a:t>Aviagen® </a:t>
            </a:r>
            <a:r>
              <a:rPr lang="en-US" sz="2000" dirty="0"/>
              <a:t>(AL)</a:t>
            </a:r>
          </a:p>
          <a:p>
            <a:pPr marL="0" indent="0">
              <a:lnSpc>
                <a:spcPct val="101000"/>
              </a:lnSpc>
              <a:buNone/>
            </a:pPr>
            <a:endParaRPr lang="en-US" sz="2400" dirty="0"/>
          </a:p>
          <a:p>
            <a:pPr>
              <a:lnSpc>
                <a:spcPct val="101000"/>
              </a:lnSpc>
            </a:pPr>
            <a:r>
              <a:rPr lang="en-US" sz="2400" dirty="0"/>
              <a:t>These companies hold Grandparent (GP) &amp; Great Grandparent (GGP) lines that make parent chicks.</a:t>
            </a:r>
          </a:p>
          <a:p>
            <a:pPr>
              <a:lnSpc>
                <a:spcPct val="101000"/>
              </a:lnSpc>
            </a:pPr>
            <a:r>
              <a:rPr lang="en-US" sz="2400" dirty="0"/>
              <a:t>They have other parent and genetic lines all over the world.</a:t>
            </a:r>
          </a:p>
          <a:p>
            <a:pPr>
              <a:lnSpc>
                <a:spcPct val="101000"/>
              </a:lnSpc>
            </a:pPr>
            <a:r>
              <a:rPr lang="en-US" sz="2400" dirty="0"/>
              <a:t>Their parent stock have been selected for marketable traits (gain, feed conversion, etc.) for over 50 years!</a:t>
            </a:r>
          </a:p>
        </p:txBody>
      </p:sp>
    </p:spTree>
    <p:extLst>
      <p:ext uri="{BB962C8B-B14F-4D97-AF65-F5344CB8AC3E}">
        <p14:creationId xmlns:p14="http://schemas.microsoft.com/office/powerpoint/2010/main" val="186937830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sheep in a cage&#10;&#10;Description automatically generated">
            <a:extLst>
              <a:ext uri="{FF2B5EF4-FFF2-40B4-BE49-F238E27FC236}">
                <a16:creationId xmlns:a16="http://schemas.microsoft.com/office/drawing/2014/main" id="{5A9999B6-7C79-064A-AA96-669CEE9F38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4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1906C6-7625-A643-A7A5-E785338B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70431"/>
            <a:ext cx="9014460" cy="9586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Broiler Breeders &amp; Meat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125CF-A077-864A-929C-884A9B628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320774"/>
            <a:ext cx="8770571" cy="441684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Meat Industry: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Relies on natural mating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81-83% hatchability yearly as an industry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Birds must be fit enough to complete mating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There must be </a:t>
            </a:r>
            <a:r>
              <a:rPr lang="en-US" b="1" dirty="0">
                <a:solidFill>
                  <a:schemeClr val="tx1"/>
                </a:solidFill>
              </a:rPr>
              <a:t>vent to vent contact </a:t>
            </a:r>
            <a:r>
              <a:rPr lang="en-US" dirty="0">
                <a:solidFill>
                  <a:schemeClr val="tx1"/>
                </a:solidFill>
              </a:rPr>
              <a:t>during the mating process!</a:t>
            </a:r>
          </a:p>
          <a:p>
            <a:pPr>
              <a:lnSpc>
                <a:spcPct val="101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1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Breeder Goals: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Each year is more difficult due to breeding for meat deposition, not reproduction traits.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Grow and maintain breeders that optimize reproduction through proper feed restriction.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Minimize growth in order to optimize reproduction.</a:t>
            </a:r>
          </a:p>
          <a:p>
            <a:pPr marL="0" indent="0">
              <a:lnSpc>
                <a:spcPct val="101000"/>
              </a:lnSpc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12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nline Media 3" descr="South Georgia Farm Produces Eggs For Poultry Industry">
            <a:hlinkClick r:id="" action="ppaction://media"/>
            <a:extLst>
              <a:ext uri="{FF2B5EF4-FFF2-40B4-BE49-F238E27FC236}">
                <a16:creationId xmlns:a16="http://schemas.microsoft.com/office/drawing/2014/main" id="{6C815E7B-C75F-A74C-A4F3-6E54CD0653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86705" y="872365"/>
            <a:ext cx="9216905" cy="518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75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D1B1BB61-A160-4262-BD99-8D05C92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906C6-7625-A643-A7A5-E785338B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1223319"/>
            <a:ext cx="6755199" cy="905741"/>
          </a:xfrm>
        </p:spPr>
        <p:txBody>
          <a:bodyPr>
            <a:normAutofit/>
          </a:bodyPr>
          <a:lstStyle/>
          <a:p>
            <a:r>
              <a:rPr lang="en-US" dirty="0"/>
              <a:t>Broiler Breeders</a:t>
            </a:r>
          </a:p>
        </p:txBody>
      </p:sp>
      <p:pic>
        <p:nvPicPr>
          <p:cNvPr id="5" name="Picture 4" descr="A bird standing on top of a cage&#10;&#10;Description automatically generated">
            <a:extLst>
              <a:ext uri="{FF2B5EF4-FFF2-40B4-BE49-F238E27FC236}">
                <a16:creationId xmlns:a16="http://schemas.microsoft.com/office/drawing/2014/main" id="{C9DAA681-8FDE-AA4A-B735-43CD9B78B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6" r="-1" b="-1"/>
          <a:stretch/>
        </p:blipFill>
        <p:spPr>
          <a:xfrm>
            <a:off x="359960" y="497022"/>
            <a:ext cx="4393342" cy="5863955"/>
          </a:xfrm>
          <a:prstGeom prst="rect">
            <a:avLst/>
          </a:prstGeom>
        </p:spPr>
      </p:pic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2E7CBBCD-BED8-4C4C-8F45-F9CEE9F5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125CF-A077-864A-929C-884A9B628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72" y="2438399"/>
            <a:ext cx="6755199" cy="424261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b="1" dirty="0"/>
              <a:t>Males and Females are Reared Separately:</a:t>
            </a:r>
          </a:p>
          <a:p>
            <a:pPr>
              <a:lnSpc>
                <a:spcPct val="101000"/>
              </a:lnSpc>
            </a:pPr>
            <a:r>
              <a:rPr lang="en-US" dirty="0"/>
              <a:t>Pans or chain feeders for males</a:t>
            </a:r>
          </a:p>
          <a:p>
            <a:pPr lvl="1">
              <a:lnSpc>
                <a:spcPct val="101000"/>
              </a:lnSpc>
            </a:pPr>
            <a:r>
              <a:rPr lang="en-US" sz="2000" dirty="0"/>
              <a:t>¼ to ½ lb. per pullet of feed can be saved using pan feeders instead of chain feeders because they give more space between feeders!</a:t>
            </a:r>
          </a:p>
          <a:p>
            <a:pPr>
              <a:lnSpc>
                <a:spcPct val="101000"/>
              </a:lnSpc>
            </a:pPr>
            <a:r>
              <a:rPr lang="en-US" dirty="0"/>
              <a:t>Pancake feeders for brooders</a:t>
            </a:r>
          </a:p>
          <a:p>
            <a:pPr>
              <a:lnSpc>
                <a:spcPct val="101000"/>
              </a:lnSpc>
            </a:pPr>
            <a:r>
              <a:rPr lang="en-US" dirty="0"/>
              <a:t>Air inlets (dark-out materials)</a:t>
            </a:r>
          </a:p>
          <a:p>
            <a:pPr>
              <a:lnSpc>
                <a:spcPct val="101000"/>
              </a:lnSpc>
            </a:pPr>
            <a:r>
              <a:rPr lang="en-US" dirty="0"/>
              <a:t>Exhaust fans</a:t>
            </a:r>
          </a:p>
          <a:p>
            <a:pPr>
              <a:lnSpc>
                <a:spcPct val="101000"/>
              </a:lnSpc>
            </a:pPr>
            <a:r>
              <a:rPr lang="en-US" dirty="0"/>
              <a:t>Slats to train the birds to perch</a:t>
            </a:r>
          </a:p>
          <a:p>
            <a:pPr>
              <a:lnSpc>
                <a:spcPct val="101000"/>
              </a:lnSpc>
            </a:pPr>
            <a:r>
              <a:rPr lang="en-US" dirty="0"/>
              <a:t>When grown together, the males are restricted which can lead to decreased teste quality as well as easily overfeeding pullets</a:t>
            </a:r>
          </a:p>
          <a:p>
            <a:pPr>
              <a:lnSpc>
                <a:spcPct val="101000"/>
              </a:lnSpc>
            </a:pPr>
            <a:endParaRPr lang="en-US" sz="1500" dirty="0"/>
          </a:p>
          <a:p>
            <a:pPr marL="0" indent="0">
              <a:lnSpc>
                <a:spcPct val="101000"/>
              </a:lnSpc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96825961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Broiler Breeders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 10: Segment 2</a:t>
            </a:r>
          </a:p>
          <a:p>
            <a:r>
              <a:rPr lang="en-US" i="1" dirty="0"/>
              <a:t>Photostimulation &amp; Nesting Behaviors</a:t>
            </a:r>
          </a:p>
        </p:txBody>
      </p:sp>
    </p:spTree>
    <p:extLst>
      <p:ext uri="{BB962C8B-B14F-4D97-AF65-F5344CB8AC3E}">
        <p14:creationId xmlns:p14="http://schemas.microsoft.com/office/powerpoint/2010/main" val="2921957256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Feathered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1930</Words>
  <Application>Microsoft Macintosh PowerPoint</Application>
  <PresentationFormat>Widescreen</PresentationFormat>
  <Paragraphs>224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Calibri</vt:lpstr>
      <vt:lpstr>Century Schoolbook</vt:lpstr>
      <vt:lpstr>Corbel</vt:lpstr>
      <vt:lpstr>Feathered</vt:lpstr>
      <vt:lpstr>POULTRY SCIENCE: Broiler Breeders</vt:lpstr>
      <vt:lpstr>Poultry Science: Broiler Breeders</vt:lpstr>
      <vt:lpstr>Terminology</vt:lpstr>
      <vt:lpstr>Broiler Breeders</vt:lpstr>
      <vt:lpstr>Primary Breeder Companies</vt:lpstr>
      <vt:lpstr>Broiler Breeders &amp; Meat Industry</vt:lpstr>
      <vt:lpstr>PowerPoint Presentation</vt:lpstr>
      <vt:lpstr>Broiler Breeders</vt:lpstr>
      <vt:lpstr>Poultry Science: Broiler Breeders</vt:lpstr>
      <vt:lpstr>Broiler Breeders &amp; Light</vt:lpstr>
      <vt:lpstr>Photostimulation</vt:lpstr>
      <vt:lpstr>Photostimulation: Important Points</vt:lpstr>
      <vt:lpstr>Broiler Breeders</vt:lpstr>
      <vt:lpstr>Nesting</vt:lpstr>
      <vt:lpstr>Nesting</vt:lpstr>
      <vt:lpstr>Nesting</vt:lpstr>
      <vt:lpstr>Poultry Science: Broiler Breeders</vt:lpstr>
      <vt:lpstr>Mating Behavior</vt:lpstr>
      <vt:lpstr>Mating Behavior</vt:lpstr>
      <vt:lpstr>Body Size &amp; Conformation</vt:lpstr>
      <vt:lpstr>Sex Ratio</vt:lpstr>
      <vt:lpstr>Artificial Insemination (AI)</vt:lpstr>
      <vt:lpstr>Artificial Insemination (AI)</vt:lpstr>
      <vt:lpstr>Artificial Insemination (AI)</vt:lpstr>
      <vt:lpstr>Poultry Science: Broiler Breeders</vt:lpstr>
      <vt:lpstr>Housing for Broiler Breeders</vt:lpstr>
      <vt:lpstr>Housing for Broiler Breeders</vt:lpstr>
      <vt:lpstr>Housing for  Broiler Breeders</vt:lpstr>
      <vt:lpstr>Housing for Broiler Breeders</vt:lpstr>
      <vt:lpstr>Poultry Science  Curriculum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POULTRY SCIENCE: Broiler Breeders</dc:title>
  <dc:creator>Jessica Fife</dc:creator>
  <cp:lastModifiedBy>Jessica Fife</cp:lastModifiedBy>
  <cp:revision>13</cp:revision>
  <dcterms:created xsi:type="dcterms:W3CDTF">2020-06-10T19:53:50Z</dcterms:created>
  <dcterms:modified xsi:type="dcterms:W3CDTF">2020-06-22T16:04:33Z</dcterms:modified>
</cp:coreProperties>
</file>